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166" d="100"/>
          <a:sy n="166" d="100"/>
        </p:scale>
        <p:origin x="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1/22/2022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94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014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1/22/2022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17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1/22/2022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04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1/22/2022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26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78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955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1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0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1/22/2022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71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85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0" r:id="rId6"/>
    <p:sldLayoutId id="2147483686" r:id="rId7"/>
    <p:sldLayoutId id="2147483687" r:id="rId8"/>
    <p:sldLayoutId id="2147483688" r:id="rId9"/>
    <p:sldLayoutId id="2147483689" r:id="rId10"/>
    <p:sldLayoutId id="2147483691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co.org.uk/for-organisations/guide-to-data-protection/guide-to-the-general-data-protection-regulation-gdpr/" TargetMode="External"/><Relationship Id="rId2" Type="http://schemas.openxmlformats.org/officeDocument/2006/relationships/hyperlink" Target="https://ico.org.uk/for-organisations/guide-to-data-protection/guide-to-the-general-data-protection-regulation-gdpr/individual-rights/right-to-be-informe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9394E1F-0B5F-497D-B2A6-8383A2A54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3"/>
            <a:chOff x="438068" y="457200"/>
            <a:chExt cx="3703320" cy="5935133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F1FF39A-AC3C-4066-9D4C-519AA22812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01201"/>
              <a:ext cx="3702134" cy="5791132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4C13BAB-7C00-4D21-A857-E3D41C0A2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0B7275-F156-45A2-87FE-8EB50C7C21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200" y="1524001"/>
            <a:ext cx="3412067" cy="347838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Seminar 4</a:t>
            </a:r>
            <a:endParaRPr lang="en-ZA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EB5825-64A3-4F81-9983-8BE84E87B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200" y="5145513"/>
            <a:ext cx="3412067" cy="7388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>
                    <a:alpha val="75000"/>
                  </a:srgbClr>
                </a:solidFill>
              </a:rPr>
              <a:t>Readmyblog.co.uk</a:t>
            </a:r>
            <a:endParaRPr lang="en-ZA">
              <a:solidFill>
                <a:srgbClr val="FFFFFF">
                  <a:alpha val="75000"/>
                </a:srgbClr>
              </a:solidFill>
            </a:endParaRPr>
          </a:p>
        </p:txBody>
      </p:sp>
      <p:pic>
        <p:nvPicPr>
          <p:cNvPr id="37" name="Picture 3" descr="Multicolored smoke gradient">
            <a:extLst>
              <a:ext uri="{FF2B5EF4-FFF2-40B4-BE49-F238E27FC236}">
                <a16:creationId xmlns:a16="http://schemas.microsoft.com/office/drawing/2014/main" id="{A66B5CCE-230A-4B34-970E-E314A2DCE5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107" b="7624"/>
          <a:stretch/>
        </p:blipFill>
        <p:spPr>
          <a:xfrm>
            <a:off x="4765053" y="1514543"/>
            <a:ext cx="6764864" cy="380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581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34D5-1C53-4B1E-9F3E-424FB88E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Website overview</a:t>
            </a:r>
            <a:endParaRPr lang="en-ZA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2CCFD-7413-4A1B-B0D4-0815FB2A2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905" y="1113764"/>
            <a:ext cx="6108179" cy="4624327"/>
          </a:xfrm>
        </p:spPr>
        <p:txBody>
          <a:bodyPr anchor="ctr">
            <a:normAutofit/>
          </a:bodyPr>
          <a:lstStyle/>
          <a:p>
            <a:r>
              <a:rPr lang="en-US" dirty="0"/>
              <a:t>Website’s intended purpose: weblog marketing.</a:t>
            </a:r>
          </a:p>
          <a:p>
            <a:pPr lvl="1"/>
            <a:r>
              <a:rPr lang="en-US" dirty="0"/>
              <a:t>Intended audience:  those interested in discovering or marketing blogs.</a:t>
            </a:r>
          </a:p>
          <a:p>
            <a:r>
              <a:rPr lang="en-US" dirty="0"/>
              <a:t>Website functionality:</a:t>
            </a:r>
          </a:p>
          <a:p>
            <a:pPr lvl="1"/>
            <a:r>
              <a:rPr lang="en-US" dirty="0"/>
              <a:t>An administrator can post articles to the website.</a:t>
            </a:r>
          </a:p>
          <a:p>
            <a:pPr lvl="1"/>
            <a:r>
              <a:rPr lang="en-US" dirty="0"/>
              <a:t>Users can leave comments on the articles, and their chosen username, email, and IP address will appear along with their comment.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30131BD-7D86-4E17-9369-0665A413D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164" y="4855396"/>
            <a:ext cx="4311872" cy="88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82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34D5-1C53-4B1E-9F3E-424FB88E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Appropriate standards</a:t>
            </a:r>
            <a:endParaRPr lang="en-ZA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2CCFD-7413-4A1B-B0D4-0815FB2A2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905" y="1113764"/>
            <a:ext cx="6108179" cy="4624327"/>
          </a:xfrm>
        </p:spPr>
        <p:txBody>
          <a:bodyPr anchor="ctr">
            <a:normAutofit/>
          </a:bodyPr>
          <a:lstStyle/>
          <a:p>
            <a:r>
              <a:rPr lang="en-US" dirty="0"/>
              <a:t>GDPR/DPA</a:t>
            </a:r>
          </a:p>
          <a:p>
            <a:pPr lvl="1"/>
            <a:r>
              <a:rPr lang="en-US" dirty="0"/>
              <a:t>At the very least, the personal information of users is stored in comments.</a:t>
            </a:r>
          </a:p>
          <a:p>
            <a:pPr lvl="1"/>
            <a:r>
              <a:rPr lang="en-US" dirty="0"/>
              <a:t>Articles written by the administrator may contain personal information and various parts of the publishing process count as “data processing” in the eyes of the GDPR	/DPA.</a:t>
            </a:r>
          </a:p>
          <a:p>
            <a:pPr lvl="2"/>
            <a:r>
              <a:rPr lang="en-US" dirty="0"/>
              <a:t>This includes storage, disclosure (i.e., publishing the article online), and others. </a:t>
            </a:r>
          </a:p>
          <a:p>
            <a:pPr lvl="1"/>
            <a:r>
              <a:rPr lang="en-US" dirty="0"/>
              <a:t>The website’s domain is in the United Kingdom, consequently, it would need to follow the DPA.</a:t>
            </a:r>
          </a:p>
          <a:p>
            <a:pPr lvl="2"/>
            <a:r>
              <a:rPr lang="en-US" dirty="0"/>
              <a:t>The DPA is the United Kingdom’s implementation of the GDPR.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239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34D5-1C53-4B1E-9F3E-424FB88E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Verifying compliance</a:t>
            </a:r>
            <a:endParaRPr lang="en-ZA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2CCFD-7413-4A1B-B0D4-0815FB2A2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905" y="1113764"/>
            <a:ext cx="6108179" cy="4624327"/>
          </a:xfrm>
        </p:spPr>
        <p:txBody>
          <a:bodyPr anchor="ctr">
            <a:normAutofit fontScale="85000" lnSpcReduction="20000"/>
          </a:bodyPr>
          <a:lstStyle/>
          <a:p>
            <a:r>
              <a:rPr lang="en-US" dirty="0"/>
              <a:t>The website does not currently implement the “right to be informed”.</a:t>
            </a:r>
          </a:p>
          <a:p>
            <a:pPr lvl="1"/>
            <a:r>
              <a:rPr lang="en-US" dirty="0"/>
              <a:t>A user should have a clear indication of what data is being collected from them, how it is stored, and what it is used for.</a:t>
            </a:r>
          </a:p>
          <a:p>
            <a:r>
              <a:rPr lang="en-US" dirty="0"/>
              <a:t>The website administrator must allow users to obtain copies of their personal data.</a:t>
            </a:r>
          </a:p>
          <a:p>
            <a:pPr lvl="1"/>
            <a:r>
              <a:rPr lang="en-US" dirty="0"/>
              <a:t>This may require additional development.</a:t>
            </a:r>
          </a:p>
          <a:p>
            <a:r>
              <a:rPr lang="en-US" dirty="0"/>
              <a:t>The website must make provision for rectifying personal data.</a:t>
            </a:r>
          </a:p>
          <a:p>
            <a:pPr lvl="1"/>
            <a:r>
              <a:rPr lang="en-US" dirty="0"/>
              <a:t>The website’s CMS should be able to facilitate this.</a:t>
            </a:r>
          </a:p>
          <a:p>
            <a:r>
              <a:rPr lang="en-US" dirty="0"/>
              <a:t>The website must implement the “right to be forgotten”.</a:t>
            </a:r>
          </a:p>
          <a:p>
            <a:r>
              <a:rPr lang="en-US" dirty="0"/>
              <a:t>The website should facilitate restricted data processing.</a:t>
            </a:r>
          </a:p>
          <a:p>
            <a:pPr lvl="1"/>
            <a:r>
              <a:rPr lang="en-US" dirty="0"/>
              <a:t>This would allow a website user to have their data stored, but it cannot be processed in any way.</a:t>
            </a:r>
          </a:p>
          <a:p>
            <a:r>
              <a:rPr lang="en-US" dirty="0"/>
              <a:t>Data stored on the CMS must be made portable- users should be allowed to get their data in a way which is usable in other contexts.</a:t>
            </a:r>
          </a:p>
          <a:p>
            <a:r>
              <a:rPr lang="en-US" dirty="0"/>
              <a:t>The website administrator should understand situations where the “right to object” may be refused.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68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34D5-1C53-4B1E-9F3E-424FB88E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Recommendations</a:t>
            </a:r>
            <a:endParaRPr lang="en-ZA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2CCFD-7413-4A1B-B0D4-0815FB2A2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905" y="1113764"/>
            <a:ext cx="6108179" cy="4624327"/>
          </a:xfrm>
        </p:spPr>
        <p:txBody>
          <a:bodyPr anchor="ctr">
            <a:normAutofit/>
          </a:bodyPr>
          <a:lstStyle/>
          <a:p>
            <a:r>
              <a:rPr lang="en-US" dirty="0"/>
              <a:t>Use a different CMS.</a:t>
            </a:r>
          </a:p>
          <a:p>
            <a:pPr lvl="1"/>
            <a:r>
              <a:rPr lang="en-US" dirty="0" err="1"/>
              <a:t>NucleusCMS</a:t>
            </a:r>
            <a:r>
              <a:rPr lang="en-US" dirty="0"/>
              <a:t> was abandoned in 2018 and consequently does not receive updates, meaning that functionality critical to complying with the GDPR (such as rolling deletion) would not be supported and could introduce a risk of breaching the GDPR.</a:t>
            </a:r>
          </a:p>
          <a:p>
            <a:r>
              <a:rPr lang="en-US" dirty="0"/>
              <a:t>Create a privacy policy.</a:t>
            </a:r>
          </a:p>
          <a:p>
            <a:r>
              <a:rPr lang="en-US" dirty="0"/>
              <a:t>Understand the rights which are given to the website (i.e., know the valid reasons for refusing to comply with a request from a user).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666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34D5-1C53-4B1E-9F3E-424FB88E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REFERENCES</a:t>
            </a:r>
            <a:endParaRPr lang="en-ZA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2CCFD-7413-4A1B-B0D4-0815FB2A2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905" y="1113764"/>
            <a:ext cx="6108179" cy="4624327"/>
          </a:xfrm>
        </p:spPr>
        <p:txBody>
          <a:bodyPr anchor="ctr">
            <a:normAutofit/>
          </a:bodyPr>
          <a:lstStyle/>
          <a:p>
            <a:r>
              <a:rPr lang="en-US" dirty="0">
                <a:hlinkClick r:id="rId2"/>
              </a:rPr>
              <a:t>https://ico.org.uk/for-organisations/guide-to-data-protection/guide-to-the-general-data-protection-regulation-gdpr/individual-rights/right-to-be-informed/</a:t>
            </a:r>
            <a:endParaRPr lang="en-US" dirty="0"/>
          </a:p>
          <a:p>
            <a:r>
              <a:rPr lang="en-US" dirty="0">
                <a:hlinkClick r:id="rId3"/>
              </a:rPr>
              <a:t>https://ico.org.uk/for-organisations/guide-to-data-protection/guide-to-the-general-data-protection-regulation-gdpr/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63059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DarkSeedLeftStep">
      <a:dk1>
        <a:srgbClr val="000000"/>
      </a:dk1>
      <a:lt1>
        <a:srgbClr val="FFFFFF"/>
      </a:lt1>
      <a:dk2>
        <a:srgbClr val="1A212E"/>
      </a:dk2>
      <a:lt2>
        <a:srgbClr val="F0F3F1"/>
      </a:lt2>
      <a:accent1>
        <a:srgbClr val="E729A7"/>
      </a:accent1>
      <a:accent2>
        <a:srgbClr val="C517D5"/>
      </a:accent2>
      <a:accent3>
        <a:srgbClr val="8829E7"/>
      </a:accent3>
      <a:accent4>
        <a:srgbClr val="3E30D9"/>
      </a:accent4>
      <a:accent5>
        <a:srgbClr val="2968E7"/>
      </a:accent5>
      <a:accent6>
        <a:srgbClr val="17A5D5"/>
      </a:accent6>
      <a:hlink>
        <a:srgbClr val="3F54BF"/>
      </a:hlink>
      <a:folHlink>
        <a:srgbClr val="7F7F7F"/>
      </a:folHlink>
    </a:clrScheme>
    <a:fontScheme name="Dividend">
      <a:maj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445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Avenir Next LT Pro</vt:lpstr>
      <vt:lpstr>Wingdings 2</vt:lpstr>
      <vt:lpstr>DividendVTI</vt:lpstr>
      <vt:lpstr>Seminar 4</vt:lpstr>
      <vt:lpstr>Website overview</vt:lpstr>
      <vt:lpstr>Appropriate standards</vt:lpstr>
      <vt:lpstr>Verifying compliance</vt:lpstr>
      <vt:lpstr>Recommendations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4</dc:title>
  <dc:creator>Shan Swanlow</dc:creator>
  <cp:lastModifiedBy>Shan Swanlow</cp:lastModifiedBy>
  <cp:revision>1</cp:revision>
  <dcterms:created xsi:type="dcterms:W3CDTF">2022-01-22T11:17:32Z</dcterms:created>
  <dcterms:modified xsi:type="dcterms:W3CDTF">2022-01-22T12:42:18Z</dcterms:modified>
</cp:coreProperties>
</file>