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Nunito"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D58D4F-D8E3-4E72-B878-C9870CB70400}">
  <a:tblStyle styleId="{F6D58D4F-D8E3-4E72-B878-C9870CB704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3" d="100"/>
          <a:sy n="213" d="100"/>
        </p:scale>
        <p:origin x="30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4b5c30ea22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4b5c30ea2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4b5c30ea22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4b5c30ea22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b5c30ea22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b5c30ea22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b5c30ea22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4b5c30ea2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b5c30ea22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b5c30ea22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b5c30ea2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4b5c30ea2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Seminar 6	</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Shan Swanlow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791413" y="3775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Mapping the Skills Matrix to MSc Modules</a:t>
            </a:r>
            <a:endParaRPr/>
          </a:p>
        </p:txBody>
      </p:sp>
      <p:graphicFrame>
        <p:nvGraphicFramePr>
          <p:cNvPr id="135" name="Google Shape;135;p14"/>
          <p:cNvGraphicFramePr/>
          <p:nvPr/>
        </p:nvGraphicFramePr>
        <p:xfrm>
          <a:off x="475975" y="1085950"/>
          <a:ext cx="3000000" cy="3000000"/>
        </p:xfrm>
        <a:graphic>
          <a:graphicData uri="http://schemas.openxmlformats.org/drawingml/2006/table">
            <a:tbl>
              <a:tblPr>
                <a:noFill/>
                <a:tableStyleId>{F6D58D4F-D8E3-4E72-B878-C9870CB70400}</a:tableStyleId>
              </a:tblPr>
              <a:tblGrid>
                <a:gridCol w="1706700">
                  <a:extLst>
                    <a:ext uri="{9D8B030D-6E8A-4147-A177-3AD203B41FA5}">
                      <a16:colId xmlns:a16="http://schemas.microsoft.com/office/drawing/2014/main" val="20000"/>
                    </a:ext>
                  </a:extLst>
                </a:gridCol>
                <a:gridCol w="3312625">
                  <a:extLst>
                    <a:ext uri="{9D8B030D-6E8A-4147-A177-3AD203B41FA5}">
                      <a16:colId xmlns:a16="http://schemas.microsoft.com/office/drawing/2014/main" val="20001"/>
                    </a:ext>
                  </a:extLst>
                </a:gridCol>
                <a:gridCol w="3172725">
                  <a:extLst>
                    <a:ext uri="{9D8B030D-6E8A-4147-A177-3AD203B41FA5}">
                      <a16:colId xmlns:a16="http://schemas.microsoft.com/office/drawing/2014/main" val="20002"/>
                    </a:ext>
                  </a:extLst>
                </a:gridCol>
              </a:tblGrid>
              <a:tr h="313450">
                <a:tc>
                  <a:txBody>
                    <a:bodyPr/>
                    <a:lstStyle/>
                    <a:p>
                      <a:pPr marL="0" lvl="0" indent="0" algn="l" rtl="0">
                        <a:spcBef>
                          <a:spcPts val="0"/>
                        </a:spcBef>
                        <a:spcAft>
                          <a:spcPts val="0"/>
                        </a:spcAft>
                        <a:buNone/>
                      </a:pPr>
                      <a:r>
                        <a:rPr lang="en-GB" sz="1100">
                          <a:solidFill>
                            <a:schemeClr val="lt1"/>
                          </a:solidFill>
                        </a:rPr>
                        <a:t>Area of Competency</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Essex Graduate Attribute</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Module(s) that taught this skill</a:t>
                      </a:r>
                      <a:endParaRPr sz="1100">
                        <a:solidFill>
                          <a:schemeClr val="lt1"/>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100">
                          <a:solidFill>
                            <a:schemeClr val="lt1"/>
                          </a:solidFill>
                        </a:rPr>
                        <a:t>Professional</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Literacy, communication, language skills</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All modules- assignments generally required strong writing and communication skills to express complex ideas within word limits</a:t>
                      </a:r>
                      <a:endParaRPr sz="1100">
                        <a:solidFill>
                          <a:schemeClr val="lt1"/>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100">
                          <a:solidFill>
                            <a:schemeClr val="lt1"/>
                          </a:solidFill>
                        </a:rPr>
                        <a:t>Professional</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Commercial awareness</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Software Engineering Project Management, Research Methods and Professional Practice</a:t>
                      </a:r>
                      <a:endParaRPr sz="1100">
                        <a:solidFill>
                          <a:schemeClr val="lt1"/>
                        </a:solidFill>
                      </a:endParaRPr>
                    </a:p>
                  </a:txBody>
                  <a:tcPr marL="91425" marR="91425" marT="91425" marB="91425"/>
                </a:tc>
                <a:extLst>
                  <a:ext uri="{0D108BD9-81ED-4DB2-BD59-A6C34878D82A}">
                    <a16:rowId xmlns:a16="http://schemas.microsoft.com/office/drawing/2014/main" val="10002"/>
                  </a:ext>
                </a:extLst>
              </a:tr>
              <a:tr h="548600">
                <a:tc>
                  <a:txBody>
                    <a:bodyPr/>
                    <a:lstStyle/>
                    <a:p>
                      <a:pPr marL="0" lvl="0" indent="0" algn="l" rtl="0">
                        <a:spcBef>
                          <a:spcPts val="0"/>
                        </a:spcBef>
                        <a:spcAft>
                          <a:spcPts val="0"/>
                        </a:spcAft>
                        <a:buNone/>
                      </a:pPr>
                      <a:r>
                        <a:rPr lang="en-GB" sz="1100">
                          <a:solidFill>
                            <a:schemeClr val="lt1"/>
                          </a:solidFill>
                        </a:rPr>
                        <a:t>Professional</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Subject understanding, research, critical thinking, time management</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Software Engineering Project Management, Research Methods and Professional Practice</a:t>
                      </a:r>
                      <a:endParaRPr sz="1100">
                        <a:solidFill>
                          <a:schemeClr val="lt1"/>
                        </a:solidFill>
                      </a:endParaRPr>
                    </a:p>
                  </a:txBody>
                  <a:tcPr marL="91425" marR="91425" marT="91425" marB="91425"/>
                </a:tc>
                <a:extLst>
                  <a:ext uri="{0D108BD9-81ED-4DB2-BD59-A6C34878D82A}">
                    <a16:rowId xmlns:a16="http://schemas.microsoft.com/office/drawing/2014/main" val="10003"/>
                  </a:ext>
                </a:extLst>
              </a:tr>
              <a:tr h="548600">
                <a:tc>
                  <a:txBody>
                    <a:bodyPr/>
                    <a:lstStyle/>
                    <a:p>
                      <a:pPr marL="0" lvl="0" indent="0" algn="l" rtl="0">
                        <a:spcBef>
                          <a:spcPts val="0"/>
                        </a:spcBef>
                        <a:spcAft>
                          <a:spcPts val="0"/>
                        </a:spcAft>
                        <a:buNone/>
                      </a:pPr>
                      <a:r>
                        <a:rPr lang="en-GB" sz="1100">
                          <a:solidFill>
                            <a:schemeClr val="lt1"/>
                          </a:solidFill>
                        </a:rPr>
                        <a:t>Legal and Ethical</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Ethical awareness</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Research Methods and Professional Practice</a:t>
                      </a:r>
                      <a:endParaRPr sz="1100"/>
                    </a:p>
                  </a:txBody>
                  <a:tcPr marL="91425" marR="91425" marT="91425" marB="91425"/>
                </a:tc>
                <a:extLst>
                  <a:ext uri="{0D108BD9-81ED-4DB2-BD59-A6C34878D82A}">
                    <a16:rowId xmlns:a16="http://schemas.microsoft.com/office/drawing/2014/main" val="10004"/>
                  </a:ext>
                </a:extLst>
              </a:tr>
              <a:tr h="914375">
                <a:tc>
                  <a:txBody>
                    <a:bodyPr/>
                    <a:lstStyle/>
                    <a:p>
                      <a:pPr marL="0" lvl="0" indent="0" algn="l" rtl="0">
                        <a:spcBef>
                          <a:spcPts val="0"/>
                        </a:spcBef>
                        <a:spcAft>
                          <a:spcPts val="0"/>
                        </a:spcAft>
                        <a:buNone/>
                      </a:pPr>
                      <a:r>
                        <a:rPr lang="en-GB" sz="1100">
                          <a:solidFill>
                            <a:schemeClr val="lt1"/>
                          </a:solidFill>
                        </a:rPr>
                        <a:t>Social</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Cultural awareness</a:t>
                      </a:r>
                      <a:endParaRPr sz="1100">
                        <a:solidFill>
                          <a:schemeClr val="lt1"/>
                        </a:solidFill>
                      </a:endParaRPr>
                    </a:p>
                  </a:txBody>
                  <a:tcPr marL="91425" marR="91425" marT="91425" marB="91425"/>
                </a:tc>
                <a:tc>
                  <a:txBody>
                    <a:bodyPr/>
                    <a:lstStyle/>
                    <a:p>
                      <a:pPr marL="0" lvl="0" indent="0" algn="l" rtl="0">
                        <a:spcBef>
                          <a:spcPts val="0"/>
                        </a:spcBef>
                        <a:spcAft>
                          <a:spcPts val="0"/>
                        </a:spcAft>
                        <a:buNone/>
                      </a:pPr>
                      <a:r>
                        <a:rPr lang="en-GB" sz="1100">
                          <a:solidFill>
                            <a:schemeClr val="lt1"/>
                          </a:solidFill>
                        </a:rPr>
                        <a:t>All modules with group assignments- Secure Software Development, Network and Information Security Management, Software Engineering Project Management</a:t>
                      </a:r>
                      <a:endParaRPr sz="1100">
                        <a:solidFill>
                          <a:schemeClr val="lt1"/>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522700" y="445100"/>
            <a:ext cx="81003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Mapping the Skills Matrix to MSc Modules(cont.)</a:t>
            </a:r>
            <a:endParaRPr/>
          </a:p>
        </p:txBody>
      </p:sp>
      <p:graphicFrame>
        <p:nvGraphicFramePr>
          <p:cNvPr id="141" name="Google Shape;141;p15"/>
          <p:cNvGraphicFramePr/>
          <p:nvPr/>
        </p:nvGraphicFramePr>
        <p:xfrm>
          <a:off x="521838" y="1148675"/>
          <a:ext cx="3000000" cy="3000000"/>
        </p:xfrm>
        <a:graphic>
          <a:graphicData uri="http://schemas.openxmlformats.org/drawingml/2006/table">
            <a:tbl>
              <a:tblPr>
                <a:noFill/>
                <a:tableStyleId>{F6D58D4F-D8E3-4E72-B878-C9870CB70400}</a:tableStyleId>
              </a:tblPr>
              <a:tblGrid>
                <a:gridCol w="2218075">
                  <a:extLst>
                    <a:ext uri="{9D8B030D-6E8A-4147-A177-3AD203B41FA5}">
                      <a16:colId xmlns:a16="http://schemas.microsoft.com/office/drawing/2014/main" val="20000"/>
                    </a:ext>
                  </a:extLst>
                </a:gridCol>
                <a:gridCol w="3030550">
                  <a:extLst>
                    <a:ext uri="{9D8B030D-6E8A-4147-A177-3AD203B41FA5}">
                      <a16:colId xmlns:a16="http://schemas.microsoft.com/office/drawing/2014/main" val="20001"/>
                    </a:ext>
                  </a:extLst>
                </a:gridCol>
                <a:gridCol w="28517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sz="1200">
                          <a:solidFill>
                            <a:schemeClr val="lt1"/>
                          </a:solidFill>
                        </a:rPr>
                        <a:t>Area of Competency</a:t>
                      </a:r>
                      <a:endParaRPr sz="1200">
                        <a:solidFill>
                          <a:schemeClr val="lt1"/>
                        </a:solidFill>
                      </a:endParaRPr>
                    </a:p>
                  </a:txBody>
                  <a:tcPr marL="91425" marR="91425" marT="91425" marB="91425"/>
                </a:tc>
                <a:tc>
                  <a:txBody>
                    <a:bodyPr/>
                    <a:lstStyle/>
                    <a:p>
                      <a:pPr marL="0" lvl="0" indent="0" algn="l" rtl="0">
                        <a:spcBef>
                          <a:spcPts val="0"/>
                        </a:spcBef>
                        <a:spcAft>
                          <a:spcPts val="0"/>
                        </a:spcAft>
                        <a:buNone/>
                      </a:pPr>
                      <a:r>
                        <a:rPr lang="en-GB" sz="1200">
                          <a:solidFill>
                            <a:schemeClr val="lt1"/>
                          </a:solidFill>
                        </a:rPr>
                        <a:t>Essex Graduate Attribute</a:t>
                      </a:r>
                      <a:endParaRPr sz="1200">
                        <a:solidFill>
                          <a:schemeClr val="lt1"/>
                        </a:solidFill>
                      </a:endParaRPr>
                    </a:p>
                  </a:txBody>
                  <a:tcPr marL="91425" marR="91425" marT="91425" marB="91425"/>
                </a:tc>
                <a:tc>
                  <a:txBody>
                    <a:bodyPr/>
                    <a:lstStyle/>
                    <a:p>
                      <a:pPr marL="0" lvl="0" indent="0" algn="l" rtl="0">
                        <a:spcBef>
                          <a:spcPts val="0"/>
                        </a:spcBef>
                        <a:spcAft>
                          <a:spcPts val="0"/>
                        </a:spcAft>
                        <a:buNone/>
                      </a:pPr>
                      <a:r>
                        <a:rPr lang="en-GB" sz="1200">
                          <a:solidFill>
                            <a:schemeClr val="lt1"/>
                          </a:solidFill>
                        </a:rPr>
                        <a:t>Module(s) that taught this skill</a:t>
                      </a:r>
                      <a:endParaRPr sz="1200">
                        <a:solidFill>
                          <a:schemeClr val="lt1"/>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200">
                          <a:solidFill>
                            <a:schemeClr val="lt1"/>
                          </a:solidFill>
                        </a:rPr>
                        <a:t>Social</a:t>
                      </a:r>
                      <a:endParaRPr sz="1200">
                        <a:solidFill>
                          <a:schemeClr val="lt1"/>
                        </a:solidFill>
                      </a:endParaRPr>
                    </a:p>
                    <a:p>
                      <a:pPr marL="0" lvl="0" indent="0" algn="l" rtl="0">
                        <a:spcBef>
                          <a:spcPts val="0"/>
                        </a:spcBef>
                        <a:spcAft>
                          <a:spcPts val="0"/>
                        </a:spcAft>
                        <a:buNone/>
                      </a:pPr>
                      <a:endParaRPr sz="1200">
                        <a:solidFill>
                          <a:schemeClr val="lt1"/>
                        </a:solidFill>
                      </a:endParaRPr>
                    </a:p>
                  </a:txBody>
                  <a:tcPr marL="91425" marR="91425" marT="91425" marB="91425"/>
                </a:tc>
                <a:tc>
                  <a:txBody>
                    <a:bodyPr/>
                    <a:lstStyle/>
                    <a:p>
                      <a:pPr marL="0" lvl="0" indent="0" algn="l" rtl="0">
                        <a:spcBef>
                          <a:spcPts val="0"/>
                        </a:spcBef>
                        <a:spcAft>
                          <a:spcPts val="0"/>
                        </a:spcAft>
                        <a:buNone/>
                      </a:pPr>
                      <a:r>
                        <a:rPr lang="en-GB" sz="1200">
                          <a:solidFill>
                            <a:schemeClr val="lt1"/>
                          </a:solidFill>
                        </a:rPr>
                        <a:t>Teamwork, leadership and resilience, time management</a:t>
                      </a:r>
                      <a:endParaRPr sz="1200">
                        <a:solidFill>
                          <a:schemeClr val="lt1"/>
                        </a:solidFill>
                      </a:endParaRPr>
                    </a:p>
                    <a:p>
                      <a:pPr marL="0" lvl="0" indent="0" algn="l" rtl="0">
                        <a:spcBef>
                          <a:spcPts val="0"/>
                        </a:spcBef>
                        <a:spcAft>
                          <a:spcPts val="0"/>
                        </a:spcAft>
                        <a:buNone/>
                      </a:pPr>
                      <a:endParaRPr sz="1200">
                        <a:solidFill>
                          <a:schemeClr val="lt1"/>
                        </a:solidFill>
                      </a:endParaRPr>
                    </a:p>
                  </a:txBody>
                  <a:tcPr marL="91425" marR="91425" marT="91425" marB="91425"/>
                </a:tc>
                <a:tc>
                  <a:txBody>
                    <a:bodyPr/>
                    <a:lstStyle/>
                    <a:p>
                      <a:pPr marL="0" lvl="0" indent="0" algn="l" rtl="0">
                        <a:spcBef>
                          <a:spcPts val="0"/>
                        </a:spcBef>
                        <a:spcAft>
                          <a:spcPts val="0"/>
                        </a:spcAft>
                        <a:buNone/>
                      </a:pPr>
                      <a:r>
                        <a:rPr lang="en-GB" sz="1200">
                          <a:solidFill>
                            <a:schemeClr val="lt1"/>
                          </a:solidFill>
                        </a:rPr>
                        <a:t>All modules with group assignments- Secure Software Development, Network and Information Security Management, Software Engineering Project Management</a:t>
                      </a:r>
                      <a:endParaRPr sz="1200"/>
                    </a:p>
                  </a:txBody>
                  <a:tcPr marL="91425" marR="91425" marT="91425" marB="91425"/>
                </a:tc>
                <a:extLst>
                  <a:ext uri="{0D108BD9-81ED-4DB2-BD59-A6C34878D82A}">
                    <a16:rowId xmlns:a16="http://schemas.microsoft.com/office/drawing/2014/main" val="10001"/>
                  </a:ext>
                </a:extLst>
              </a:tr>
              <a:tr h="548600">
                <a:tc>
                  <a:txBody>
                    <a:bodyPr/>
                    <a:lstStyle/>
                    <a:p>
                      <a:pPr marL="0" lvl="0" indent="0" algn="l" rtl="0">
                        <a:spcBef>
                          <a:spcPts val="0"/>
                        </a:spcBef>
                        <a:spcAft>
                          <a:spcPts val="0"/>
                        </a:spcAft>
                        <a:buNone/>
                      </a:pPr>
                      <a:r>
                        <a:rPr lang="en-GB" sz="1200">
                          <a:solidFill>
                            <a:schemeClr val="lt1"/>
                          </a:solidFill>
                        </a:rPr>
                        <a:t>Social</a:t>
                      </a:r>
                      <a:endParaRPr sz="1200">
                        <a:solidFill>
                          <a:schemeClr val="lt1"/>
                        </a:solidFill>
                      </a:endParaRPr>
                    </a:p>
                  </a:txBody>
                  <a:tcPr marL="91425" marR="91425" marT="91425" marB="91425"/>
                </a:tc>
                <a:tc>
                  <a:txBody>
                    <a:bodyPr/>
                    <a:lstStyle/>
                    <a:p>
                      <a:pPr marL="0" lvl="0" indent="0" algn="l" rtl="0">
                        <a:spcBef>
                          <a:spcPts val="0"/>
                        </a:spcBef>
                        <a:spcAft>
                          <a:spcPts val="0"/>
                        </a:spcAft>
                        <a:buNone/>
                      </a:pPr>
                      <a:r>
                        <a:rPr lang="en-GB" sz="1200">
                          <a:solidFill>
                            <a:schemeClr val="lt1"/>
                          </a:solidFill>
                        </a:rPr>
                        <a:t>Creativity, entrepreneurial, problem solving, initiative, decision making</a:t>
                      </a:r>
                      <a:endParaRPr sz="1200">
                        <a:solidFill>
                          <a:schemeClr val="lt1"/>
                        </a:solidFill>
                      </a:endParaRPr>
                    </a:p>
                  </a:txBody>
                  <a:tcPr marL="91425" marR="91425" marT="91425" marB="91425"/>
                </a:tc>
                <a:tc>
                  <a:txBody>
                    <a:bodyPr/>
                    <a:lstStyle/>
                    <a:p>
                      <a:pPr marL="0" lvl="0" indent="0" algn="l" rtl="0">
                        <a:spcBef>
                          <a:spcPts val="0"/>
                        </a:spcBef>
                        <a:spcAft>
                          <a:spcPts val="0"/>
                        </a:spcAft>
                        <a:buNone/>
                      </a:pPr>
                      <a:r>
                        <a:rPr lang="en-GB" sz="1200">
                          <a:solidFill>
                            <a:schemeClr val="lt1"/>
                          </a:solidFill>
                        </a:rPr>
                        <a:t>Software Engineering Project Management, Research Methods and Professional Practice</a:t>
                      </a:r>
                      <a:endParaRPr sz="1200">
                        <a:solidFill>
                          <a:schemeClr val="lt1"/>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200">
                          <a:solidFill>
                            <a:schemeClr val="lt1"/>
                          </a:solidFill>
                        </a:rPr>
                        <a:t>Technical</a:t>
                      </a:r>
                      <a:endParaRPr sz="1200">
                        <a:solidFill>
                          <a:schemeClr val="lt1"/>
                        </a:solidFill>
                      </a:endParaRPr>
                    </a:p>
                  </a:txBody>
                  <a:tcPr marL="91425" marR="91425" marT="91425" marB="91425"/>
                </a:tc>
                <a:tc>
                  <a:txBody>
                    <a:bodyPr/>
                    <a:lstStyle/>
                    <a:p>
                      <a:pPr marL="0" lvl="0" indent="0" algn="l" rtl="0">
                        <a:spcBef>
                          <a:spcPts val="0"/>
                        </a:spcBef>
                        <a:spcAft>
                          <a:spcPts val="0"/>
                        </a:spcAft>
                        <a:buNone/>
                      </a:pPr>
                      <a:r>
                        <a:rPr lang="en-GB" sz="1200">
                          <a:solidFill>
                            <a:schemeClr val="lt1"/>
                          </a:solidFill>
                        </a:rPr>
                        <a:t>IT and Digital, Numeracy</a:t>
                      </a:r>
                      <a:endParaRPr sz="1200">
                        <a:solidFill>
                          <a:schemeClr val="lt1"/>
                        </a:solidFill>
                      </a:endParaRPr>
                    </a:p>
                  </a:txBody>
                  <a:tcPr marL="91425" marR="91425" marT="91425" marB="91425"/>
                </a:tc>
                <a:tc>
                  <a:txBody>
                    <a:bodyPr/>
                    <a:lstStyle/>
                    <a:p>
                      <a:pPr marL="0" lvl="0" indent="0" algn="l" rtl="0">
                        <a:spcBef>
                          <a:spcPts val="0"/>
                        </a:spcBef>
                        <a:spcAft>
                          <a:spcPts val="0"/>
                        </a:spcAft>
                        <a:buNone/>
                      </a:pPr>
                      <a:r>
                        <a:rPr lang="en-GB" sz="1200">
                          <a:solidFill>
                            <a:schemeClr val="lt1"/>
                          </a:solidFill>
                        </a:rPr>
                        <a:t>Secure Software Development, Network and Information Security Management, Software Engineering Project Management, Object Oriented Information Systems</a:t>
                      </a:r>
                      <a:endParaRPr sz="1200">
                        <a:solidFill>
                          <a:schemeClr val="lt1"/>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521850" y="290700"/>
            <a:ext cx="81003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Mapping the Skills Matrix to MSc Modules(cont.)</a:t>
            </a:r>
            <a:endParaRPr/>
          </a:p>
        </p:txBody>
      </p:sp>
      <p:graphicFrame>
        <p:nvGraphicFramePr>
          <p:cNvPr id="147" name="Google Shape;147;p16"/>
          <p:cNvGraphicFramePr/>
          <p:nvPr/>
        </p:nvGraphicFramePr>
        <p:xfrm>
          <a:off x="521838" y="1057225"/>
          <a:ext cx="3000000" cy="3000000"/>
        </p:xfrm>
        <a:graphic>
          <a:graphicData uri="http://schemas.openxmlformats.org/drawingml/2006/table">
            <a:tbl>
              <a:tblPr>
                <a:noFill/>
                <a:tableStyleId>{F6D58D4F-D8E3-4E72-B878-C9870CB70400}</a:tableStyleId>
              </a:tblPr>
              <a:tblGrid>
                <a:gridCol w="2218075">
                  <a:extLst>
                    <a:ext uri="{9D8B030D-6E8A-4147-A177-3AD203B41FA5}">
                      <a16:colId xmlns:a16="http://schemas.microsoft.com/office/drawing/2014/main" val="20000"/>
                    </a:ext>
                  </a:extLst>
                </a:gridCol>
                <a:gridCol w="3030550">
                  <a:extLst>
                    <a:ext uri="{9D8B030D-6E8A-4147-A177-3AD203B41FA5}">
                      <a16:colId xmlns:a16="http://schemas.microsoft.com/office/drawing/2014/main" val="20001"/>
                    </a:ext>
                  </a:extLst>
                </a:gridCol>
                <a:gridCol w="28517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sz="1200">
                          <a:solidFill>
                            <a:schemeClr val="lt1"/>
                          </a:solidFill>
                        </a:rPr>
                        <a:t>Area of Competency</a:t>
                      </a:r>
                      <a:endParaRPr sz="1200">
                        <a:solidFill>
                          <a:schemeClr val="lt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lt1"/>
                          </a:solidFill>
                        </a:rPr>
                        <a:t>Essex Graduate Attribute</a:t>
                      </a:r>
                      <a:endParaRPr sz="1200">
                        <a:solidFill>
                          <a:schemeClr val="lt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lt1"/>
                          </a:solidFill>
                        </a:rPr>
                        <a:t>Module(s) that taught this skill</a:t>
                      </a:r>
                      <a:endParaRPr sz="1200">
                        <a:solidFill>
                          <a:schemeClr val="lt1"/>
                        </a:solidFil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200">
                          <a:solidFill>
                            <a:schemeClr val="lt1"/>
                          </a:solidFill>
                        </a:rPr>
                        <a:t>Subject application</a:t>
                      </a:r>
                      <a:endParaRPr sz="1200">
                        <a:solidFill>
                          <a:schemeClr val="l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lt1"/>
                          </a:solidFill>
                        </a:rPr>
                        <a:t>Global citizen, teamwork, leadership, emotional intelligence</a:t>
                      </a:r>
                      <a:endParaRPr sz="1200">
                        <a:solidFill>
                          <a:schemeClr val="l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lt1"/>
                          </a:solidFill>
                        </a:rPr>
                        <a:t>All modules with group assignments- Secure Software Development, Network and Information Security Management, Software Engineering Project Management</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48600">
                <a:tc>
                  <a:txBody>
                    <a:bodyPr/>
                    <a:lstStyle/>
                    <a:p>
                      <a:pPr marL="0" lvl="0" indent="0" algn="l" rtl="0">
                        <a:spcBef>
                          <a:spcPts val="0"/>
                        </a:spcBef>
                        <a:spcAft>
                          <a:spcPts val="0"/>
                        </a:spcAft>
                        <a:buNone/>
                      </a:pPr>
                      <a:r>
                        <a:rPr lang="en-GB" sz="1200">
                          <a:solidFill>
                            <a:schemeClr val="lt1"/>
                          </a:solidFill>
                        </a:rPr>
                        <a:t>Subject application</a:t>
                      </a:r>
                      <a:endParaRPr sz="1200">
                        <a:solidFill>
                          <a:schemeClr val="l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lt1"/>
                          </a:solidFill>
                        </a:rPr>
                        <a:t>Decision making, initiative, emotional intelligence, ethical awareness</a:t>
                      </a:r>
                      <a:endParaRPr sz="1200">
                        <a:solidFill>
                          <a:schemeClr val="l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solidFill>
                            <a:schemeClr val="lt1"/>
                          </a:solidFill>
                        </a:rPr>
                        <a:t>All modules with group assignments- Secure Software Development, Network and Information Security Management, Software Engineering Project Management.</a:t>
                      </a:r>
                      <a:endParaRPr sz="1200">
                        <a:solidFill>
                          <a:schemeClr val="lt1"/>
                        </a:solidFill>
                      </a:endParaRPr>
                    </a:p>
                    <a:p>
                      <a:pPr marL="0" lvl="0" indent="0" algn="l" rtl="0">
                        <a:spcBef>
                          <a:spcPts val="0"/>
                        </a:spcBef>
                        <a:spcAft>
                          <a:spcPts val="0"/>
                        </a:spcAft>
                        <a:buNone/>
                      </a:pPr>
                      <a:endParaRPr sz="1200">
                        <a:solidFill>
                          <a:schemeClr val="lt1"/>
                        </a:solidFill>
                      </a:endParaRPr>
                    </a:p>
                    <a:p>
                      <a:pPr marL="0" lvl="0" indent="0" algn="l" rtl="0">
                        <a:spcBef>
                          <a:spcPts val="0"/>
                        </a:spcBef>
                        <a:spcAft>
                          <a:spcPts val="0"/>
                        </a:spcAft>
                        <a:buNone/>
                      </a:pPr>
                      <a:r>
                        <a:rPr lang="en-GB" sz="1200">
                          <a:solidFill>
                            <a:schemeClr val="lt1"/>
                          </a:solidFill>
                        </a:rPr>
                        <a:t>These modules had assignments which required strong knowledge of the fundamentals, and the ability to communicate these fundamentals effectively to get the work done.</a:t>
                      </a:r>
                      <a:endParaRPr sz="1200">
                        <a:solidFill>
                          <a:schemeClr val="lt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Items that should be added to the Skills Matrix</a:t>
            </a:r>
            <a:endParaRPr/>
          </a:p>
        </p:txBody>
      </p:sp>
      <p:sp>
        <p:nvSpPr>
          <p:cNvPr id="153" name="Google Shape;153;p17"/>
          <p:cNvSpPr txBox="1">
            <a:spLocks noGrp="1"/>
          </p:cNvSpPr>
          <p:nvPr>
            <p:ph type="body" idx="1"/>
          </p:nvPr>
        </p:nvSpPr>
        <p:spPr>
          <a:xfrm>
            <a:off x="819150" y="1650275"/>
            <a:ext cx="7505700" cy="27885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lt1"/>
              </a:buClr>
              <a:buSzPts val="1300"/>
              <a:buChar char="●"/>
            </a:pPr>
            <a:r>
              <a:rPr lang="en-GB">
                <a:solidFill>
                  <a:schemeClr val="lt1"/>
                </a:solidFill>
              </a:rPr>
              <a:t>Software Engineering should be added as a subcategory for the Technical competency: </a:t>
            </a:r>
            <a:endParaRPr>
              <a:solidFill>
                <a:schemeClr val="lt1"/>
              </a:solidFill>
            </a:endParaRPr>
          </a:p>
          <a:p>
            <a:pPr marL="914400" lvl="1" indent="-298450" algn="l" rtl="0">
              <a:spcBef>
                <a:spcPts val="0"/>
              </a:spcBef>
              <a:spcAft>
                <a:spcPts val="0"/>
              </a:spcAft>
              <a:buClr>
                <a:schemeClr val="lt1"/>
              </a:buClr>
              <a:buSzPts val="1100"/>
              <a:buChar char="○"/>
            </a:pPr>
            <a:r>
              <a:rPr lang="en-GB">
                <a:solidFill>
                  <a:schemeClr val="lt1"/>
                </a:solidFill>
              </a:rPr>
              <a:t>I would argue it fits the Essex Graduate requirement of having IT, Digital and Numeracy skills. </a:t>
            </a:r>
            <a:endParaRPr>
              <a:solidFill>
                <a:schemeClr val="lt1"/>
              </a:solidFill>
            </a:endParaRPr>
          </a:p>
          <a:p>
            <a:pPr marL="914400" lvl="1" indent="-298450" algn="l" rtl="0">
              <a:spcBef>
                <a:spcPts val="0"/>
              </a:spcBef>
              <a:spcAft>
                <a:spcPts val="0"/>
              </a:spcAft>
              <a:buClr>
                <a:schemeClr val="lt1"/>
              </a:buClr>
              <a:buSzPts val="1100"/>
              <a:buChar char="○"/>
            </a:pPr>
            <a:r>
              <a:rPr lang="en-GB">
                <a:solidFill>
                  <a:schemeClr val="lt1"/>
                </a:solidFill>
              </a:rPr>
              <a:t>Software Engineering is my career, and I’d argue it’s more than just programming and project management:</a:t>
            </a:r>
            <a:endParaRPr>
              <a:solidFill>
                <a:schemeClr val="lt1"/>
              </a:solidFill>
            </a:endParaRPr>
          </a:p>
          <a:p>
            <a:pPr marL="1371600" lvl="2" indent="-298450" algn="l" rtl="0">
              <a:spcBef>
                <a:spcPts val="0"/>
              </a:spcBef>
              <a:spcAft>
                <a:spcPts val="0"/>
              </a:spcAft>
              <a:buClr>
                <a:schemeClr val="lt1"/>
              </a:buClr>
              <a:buSzPts val="1100"/>
              <a:buChar char="■"/>
            </a:pPr>
            <a:r>
              <a:rPr lang="en-GB">
                <a:solidFill>
                  <a:schemeClr val="lt1"/>
                </a:solidFill>
              </a:rPr>
              <a:t>The ability to balance competing factors and build solutions that fit those constraints is a skill that’s critical to the field: for example, software engineers often have to balance business needs and deadlines with the technical need to create software that’s easy to maintain and manage. </a:t>
            </a:r>
            <a:endParaRPr>
              <a:solidFill>
                <a:schemeClr val="lt1"/>
              </a:solidFill>
            </a:endParaRPr>
          </a:p>
          <a:p>
            <a:pPr marL="1371600" lvl="2" indent="-298450" algn="l" rtl="0">
              <a:spcBef>
                <a:spcPts val="0"/>
              </a:spcBef>
              <a:spcAft>
                <a:spcPts val="0"/>
              </a:spcAft>
              <a:buClr>
                <a:schemeClr val="lt1"/>
              </a:buClr>
              <a:buSzPts val="1100"/>
              <a:buChar char="■"/>
            </a:pPr>
            <a:r>
              <a:rPr lang="en-GB">
                <a:solidFill>
                  <a:schemeClr val="lt1"/>
                </a:solidFill>
              </a:rPr>
              <a:t>Knowing how to incrementally deliver work is another key skill that project management methodologies don’t teach. Agile methodologies make it possible to iterate on work, but benefits from that approach are realised only when an engineer is able to break a task down into the smallest unit of work that provides feedback. This is only possible with a very good understanding of the domain and problem at hand.</a:t>
            </a:r>
            <a:endParaRPr>
              <a:solidFill>
                <a:schemeClr val="lt1"/>
              </a:solidFill>
            </a:endParaRPr>
          </a:p>
          <a:p>
            <a:pPr marL="1371600" lvl="2" indent="-298450" algn="l" rtl="0">
              <a:spcBef>
                <a:spcPts val="0"/>
              </a:spcBef>
              <a:spcAft>
                <a:spcPts val="0"/>
              </a:spcAft>
              <a:buClr>
                <a:schemeClr val="lt1"/>
              </a:buClr>
              <a:buSzPts val="1100"/>
              <a:buChar char="■"/>
            </a:pPr>
            <a:r>
              <a:rPr lang="en-GB">
                <a:solidFill>
                  <a:schemeClr val="lt1"/>
                </a:solidFill>
              </a:rPr>
              <a:t>Lastly, being able to </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795025" y="5754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SWOT Analysis</a:t>
            </a:r>
            <a:endParaRPr/>
          </a:p>
        </p:txBody>
      </p:sp>
      <p:sp>
        <p:nvSpPr>
          <p:cNvPr id="159" name="Google Shape;159;p18"/>
          <p:cNvSpPr txBox="1">
            <a:spLocks noGrp="1"/>
          </p:cNvSpPr>
          <p:nvPr>
            <p:ph type="body" idx="1"/>
          </p:nvPr>
        </p:nvSpPr>
        <p:spPr>
          <a:xfrm>
            <a:off x="819150" y="1220800"/>
            <a:ext cx="7505700" cy="2938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lt1"/>
              </a:buClr>
              <a:buSzPts val="1300"/>
              <a:buChar char="●"/>
            </a:pPr>
            <a:r>
              <a:rPr lang="en-GB">
                <a:solidFill>
                  <a:schemeClr val="lt1"/>
                </a:solidFill>
              </a:rPr>
              <a:t>This is based on the skills matrix which I completed, and also what I’ve discovered in my working life.</a:t>
            </a:r>
            <a:endParaRPr>
              <a:solidFill>
                <a:schemeClr val="lt1"/>
              </a:solidFill>
            </a:endParaRPr>
          </a:p>
          <a:p>
            <a:pPr marL="914400" lvl="1" indent="-298450" algn="l" rtl="0">
              <a:spcBef>
                <a:spcPts val="0"/>
              </a:spcBef>
              <a:spcAft>
                <a:spcPts val="0"/>
              </a:spcAft>
              <a:buClr>
                <a:schemeClr val="lt1"/>
              </a:buClr>
              <a:buSzPts val="1100"/>
              <a:buChar char="○"/>
            </a:pPr>
            <a:r>
              <a:rPr lang="en-GB">
                <a:solidFill>
                  <a:schemeClr val="lt1"/>
                </a:solidFill>
              </a:rPr>
              <a:t>The SWOT analysis contains what I think should be prioritised for the short to medium term.</a:t>
            </a:r>
            <a:endParaRPr>
              <a:solidFill>
                <a:schemeClr val="lt1"/>
              </a:solidFill>
            </a:endParaRPr>
          </a:p>
          <a:p>
            <a:pPr marL="914400" lvl="1" indent="-298450" algn="l" rtl="0">
              <a:spcBef>
                <a:spcPts val="0"/>
              </a:spcBef>
              <a:spcAft>
                <a:spcPts val="0"/>
              </a:spcAft>
              <a:buClr>
                <a:schemeClr val="lt1"/>
              </a:buClr>
              <a:buSzPts val="1100"/>
              <a:buChar char="○"/>
            </a:pPr>
            <a:r>
              <a:rPr lang="en-GB">
                <a:solidFill>
                  <a:schemeClr val="lt1"/>
                </a:solidFill>
              </a:rPr>
              <a:t>The completed skills matrix is viewable on the main page for this module in my ePortfolio.	</a:t>
            </a:r>
            <a:endParaRPr>
              <a:solidFill>
                <a:schemeClr val="lt1"/>
              </a:solidFill>
            </a:endParaRPr>
          </a:p>
        </p:txBody>
      </p:sp>
      <p:pic>
        <p:nvPicPr>
          <p:cNvPr id="160" name="Google Shape;160;p18"/>
          <p:cNvPicPr preferRelativeResize="0"/>
          <p:nvPr/>
        </p:nvPicPr>
        <p:blipFill rotWithShape="1">
          <a:blip r:embed="rId3">
            <a:alphaModFix/>
          </a:blip>
          <a:srcRect t="3938"/>
          <a:stretch/>
        </p:blipFill>
        <p:spPr>
          <a:xfrm>
            <a:off x="3093563" y="2026650"/>
            <a:ext cx="2956875" cy="286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The Most Influential Module I’ve Completed </a:t>
            </a:r>
            <a:endParaRPr/>
          </a:p>
        </p:txBody>
      </p:sp>
      <p:sp>
        <p:nvSpPr>
          <p:cNvPr id="166" name="Google Shape;166;p1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92500" lnSpcReduction="10000"/>
          </a:bodyPr>
          <a:lstStyle/>
          <a:p>
            <a:pPr marL="457200" lvl="0" indent="-311150" algn="l" rtl="0">
              <a:spcBef>
                <a:spcPts val="0"/>
              </a:spcBef>
              <a:spcAft>
                <a:spcPts val="0"/>
              </a:spcAft>
              <a:buClr>
                <a:schemeClr val="lt1"/>
              </a:buClr>
              <a:buSzPts val="1300"/>
              <a:buChar char="●"/>
            </a:pPr>
            <a:r>
              <a:rPr lang="en-GB" dirty="0">
                <a:solidFill>
                  <a:schemeClr val="lt1"/>
                </a:solidFill>
              </a:rPr>
              <a:t>The most influential module I studied is the Research Methods and Professional Practice (RMPP) module:</a:t>
            </a:r>
            <a:endParaRPr dirty="0">
              <a:solidFill>
                <a:schemeClr val="lt1"/>
              </a:solidFill>
            </a:endParaRPr>
          </a:p>
          <a:p>
            <a:pPr marL="914400" lvl="1" indent="-298450" algn="l" rtl="0">
              <a:spcBef>
                <a:spcPts val="0"/>
              </a:spcBef>
              <a:spcAft>
                <a:spcPts val="0"/>
              </a:spcAft>
              <a:buClr>
                <a:schemeClr val="lt1"/>
              </a:buClr>
              <a:buSzPts val="1100"/>
              <a:buChar char="○"/>
            </a:pPr>
            <a:r>
              <a:rPr lang="en-GB" dirty="0">
                <a:solidFill>
                  <a:schemeClr val="lt1"/>
                </a:solidFill>
              </a:rPr>
              <a:t>The reason why, is because it helped me learn the skill of evaluating problems from different perspectives to find solutions:</a:t>
            </a:r>
            <a:endParaRPr dirty="0">
              <a:solidFill>
                <a:schemeClr val="lt1"/>
              </a:solidFill>
            </a:endParaRPr>
          </a:p>
          <a:p>
            <a:pPr marL="1371600" lvl="2" indent="-298450" algn="l" rtl="0">
              <a:spcBef>
                <a:spcPts val="0"/>
              </a:spcBef>
              <a:spcAft>
                <a:spcPts val="0"/>
              </a:spcAft>
              <a:buClr>
                <a:schemeClr val="lt1"/>
              </a:buClr>
              <a:buSzPts val="1100"/>
              <a:buChar char="■"/>
            </a:pPr>
            <a:r>
              <a:rPr lang="en-GB" dirty="0">
                <a:solidFill>
                  <a:schemeClr val="lt1"/>
                </a:solidFill>
              </a:rPr>
              <a:t>From various content in the module (namely the collaborative discussions), I learned how to evaluate computing problems from a legal, professional, and ethical perspective.</a:t>
            </a:r>
            <a:endParaRPr dirty="0">
              <a:solidFill>
                <a:schemeClr val="lt1"/>
              </a:solidFill>
            </a:endParaRPr>
          </a:p>
          <a:p>
            <a:pPr marL="1371600" lvl="2" indent="-298450" algn="l" rtl="0">
              <a:spcBef>
                <a:spcPts val="0"/>
              </a:spcBef>
              <a:spcAft>
                <a:spcPts val="0"/>
              </a:spcAft>
              <a:buClr>
                <a:schemeClr val="lt1"/>
              </a:buClr>
              <a:buSzPts val="1100"/>
              <a:buChar char="■"/>
            </a:pPr>
            <a:r>
              <a:rPr lang="en-GB" dirty="0">
                <a:solidFill>
                  <a:schemeClr val="lt1"/>
                </a:solidFill>
              </a:rPr>
              <a:t>For the research proposal, I had to learn how to evaluate a single problem from various research perspectives. In specific, some academic authors interpret legacy software from a perspective of modernisation, others interpret it as something which introduces risk. I had to learn how to integrate and correlate those perspectives to properly ground my research methodology.</a:t>
            </a:r>
          </a:p>
          <a:p>
            <a:pPr marL="1371600" lvl="2" indent="-298450" algn="l" rtl="0">
              <a:spcBef>
                <a:spcPts val="0"/>
              </a:spcBef>
              <a:spcAft>
                <a:spcPts val="0"/>
              </a:spcAft>
              <a:buClr>
                <a:schemeClr val="lt1"/>
              </a:buClr>
              <a:buSzPts val="1100"/>
              <a:buChar char="■"/>
            </a:pPr>
            <a:r>
              <a:rPr lang="en-GB" dirty="0">
                <a:solidFill>
                  <a:schemeClr val="lt1"/>
                </a:solidFill>
              </a:rPr>
              <a:t>Other modules taught me concrete, technical skills (such as object oriented design and project management methodologies). Those skills are easy to revise with some internet searches, but knowing how to view a problem from multiple perspectives is a skill that cannot be revised with some internet searches- it’s a skill that needs to be learned and practiced consistently. RMPP taught me this skill through the activities </a:t>
            </a:r>
            <a:r>
              <a:rPr lang="en-GB">
                <a:solidFill>
                  <a:schemeClr val="lt1"/>
                </a:solidFill>
              </a:rPr>
              <a:t>and assignments, </a:t>
            </a:r>
            <a:r>
              <a:rPr lang="en-GB" dirty="0">
                <a:solidFill>
                  <a:schemeClr val="lt1"/>
                </a:solidFill>
              </a:rPr>
              <a:t>and I therefore view the module content as unique and </a:t>
            </a:r>
            <a:r>
              <a:rPr lang="en-GB">
                <a:solidFill>
                  <a:schemeClr val="lt1"/>
                </a:solidFill>
              </a:rPr>
              <a:t>highly beneficial.</a:t>
            </a:r>
            <a:endParaRPr dirty="0">
              <a:solidFill>
                <a:schemeClr val="lt1"/>
              </a:solidFill>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793</Words>
  <Application>Microsoft Office PowerPoint</Application>
  <PresentationFormat>On-screen Show (16:9)</PresentationFormat>
  <Paragraphs>63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Nunito</vt:lpstr>
      <vt:lpstr>Shift</vt:lpstr>
      <vt:lpstr>Seminar 6 </vt:lpstr>
      <vt:lpstr>Mapping the Skills Matrix to MSc Modules</vt:lpstr>
      <vt:lpstr>Mapping the Skills Matrix to MSc Modules(cont.)</vt:lpstr>
      <vt:lpstr>Mapping the Skills Matrix to MSc Modules(cont.)</vt:lpstr>
      <vt:lpstr>Items that should be added to the Skills Matrix</vt:lpstr>
      <vt:lpstr>SWOT Analysis</vt:lpstr>
      <vt:lpstr>The Most Influential Module I’ve Completed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6 </dc:title>
  <cp:lastModifiedBy>Swanlow, Shan D</cp:lastModifiedBy>
  <cp:revision>1</cp:revision>
  <dcterms:modified xsi:type="dcterms:W3CDTF">2022-09-04T21:03:04Z</dcterms:modified>
</cp:coreProperties>
</file>