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Montserrat"/>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bold.fntdata"/><Relationship Id="rId14" Type="http://schemas.openxmlformats.org/officeDocument/2006/relationships/font" Target="fonts/Montserrat-regular.fntdata"/><Relationship Id="rId17" Type="http://schemas.openxmlformats.org/officeDocument/2006/relationships/font" Target="fonts/Montserrat-boldItalic.fntdata"/><Relationship Id="rId16" Type="http://schemas.openxmlformats.org/officeDocument/2006/relationships/font" Target="fonts/Montserrat-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3c7fa53c0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3c7fa53c0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3c7fa53c0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3c7fa53c0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3c7fa53c04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3c7fa53c04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3c7fa53c04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3c7fa53c04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3c7fa53c04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3c7fa53c04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3c7fa53c04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3c7fa53c04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3c7fa53c04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3c7fa53c04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ieeexplore.ieee.org/abstract/document/8530019" TargetMode="External"/><Relationship Id="rId4" Type="http://schemas.openxmlformats.org/officeDocument/2006/relationships/hyperlink" Target="https://arxiv.org/pdf/2012.12324.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arxiv.org/abs/2012.12324"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Peer Review: Studies on Code Quality </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Shan Swanlow</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Papers Selected for Review</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Pantiuchina et al. (2018), who authored the article </a:t>
            </a:r>
            <a:r>
              <a:rPr lang="en-GB" u="sng">
                <a:solidFill>
                  <a:schemeClr val="hlink"/>
                </a:solidFill>
                <a:hlinkClick r:id="rId3"/>
              </a:rPr>
              <a:t>“Improving Code: The (Mis)perception of Quality Metrics”</a:t>
            </a:r>
            <a:endParaRPr/>
          </a:p>
          <a:p>
            <a:pPr indent="-298450" lvl="1" marL="914400" rtl="0" algn="l">
              <a:spcBef>
                <a:spcPts val="0"/>
              </a:spcBef>
              <a:spcAft>
                <a:spcPts val="0"/>
              </a:spcAft>
              <a:buSzPts val="1100"/>
              <a:buChar char="○"/>
            </a:pPr>
            <a:r>
              <a:rPr lang="en-GB"/>
              <a:t>This article used a quantitative approach to determine whether or not developers were successful in improving 4 code quality metrics in their git commits. These metrics were: cohesion, coupling, complexity, and readability.</a:t>
            </a:r>
            <a:endParaRPr/>
          </a:p>
          <a:p>
            <a:pPr indent="-311150" lvl="0" marL="457200" rtl="0" algn="l">
              <a:spcBef>
                <a:spcPts val="0"/>
              </a:spcBef>
              <a:spcAft>
                <a:spcPts val="0"/>
              </a:spcAft>
              <a:buSzPts val="1300"/>
              <a:buChar char="●"/>
            </a:pPr>
            <a:r>
              <a:rPr lang="en-GB"/>
              <a:t>Sharma &amp; Spinellis (2020), who authored the (preprint) article </a:t>
            </a:r>
            <a:r>
              <a:rPr lang="en-GB" u="sng">
                <a:solidFill>
                  <a:schemeClr val="hlink"/>
                </a:solidFill>
                <a:hlinkClick r:id="rId4"/>
              </a:rPr>
              <a:t>“Do We Need Improved Code Quality Metrics?”</a:t>
            </a:r>
            <a:endParaRPr/>
          </a:p>
          <a:p>
            <a:pPr indent="-298450" lvl="1" marL="914400" rtl="0" algn="l">
              <a:spcBef>
                <a:spcPts val="0"/>
              </a:spcBef>
              <a:spcAft>
                <a:spcPts val="0"/>
              </a:spcAft>
              <a:buSzPts val="1100"/>
              <a:buChar char="○"/>
            </a:pPr>
            <a:r>
              <a:rPr lang="en-GB"/>
              <a:t>This article used a qualitative approach (i.e., a survey) to determine if there are any gaps in existing code quality metrics. Later, it used a mixed-methods approach (qualitative and quantitative), to critically analyse the effectiveness of one code quality metric: LCOM (lack of cohesion in methods).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fontScale="92500" lnSpcReduction="20000"/>
          </a:bodyPr>
          <a:lstStyle/>
          <a:p>
            <a:pPr indent="-304958" lvl="0" marL="457200" rtl="0" algn="l">
              <a:spcBef>
                <a:spcPts val="0"/>
              </a:spcBef>
              <a:spcAft>
                <a:spcPts val="0"/>
              </a:spcAft>
              <a:buSzPct val="100000"/>
              <a:buChar char="●"/>
            </a:pPr>
            <a:r>
              <a:rPr lang="en-GB"/>
              <a:t>Familiarise yourself with the purpose, problem, objective or research question of each paper. Are they in line with your experience or thoughts on the topic, contributing to the collective body of knowledge in this area?</a:t>
            </a:r>
            <a:endParaRPr/>
          </a:p>
          <a:p>
            <a:pPr indent="-293211" lvl="1" marL="914400" rtl="0" algn="l">
              <a:spcBef>
                <a:spcPts val="0"/>
              </a:spcBef>
              <a:spcAft>
                <a:spcPts val="0"/>
              </a:spcAft>
              <a:buSzPct val="100000"/>
              <a:buChar char="○"/>
            </a:pPr>
            <a:r>
              <a:rPr lang="en-GB"/>
              <a:t>The sentiments of Pantiuchina et al. (2018) align with my work experience: in my work, I have found that code quality metrics are not powerful enough to give good insight into any large-scale software project: the metrics are only </a:t>
            </a:r>
            <a:r>
              <a:rPr lang="en-GB"/>
              <a:t>useful</a:t>
            </a:r>
            <a:r>
              <a:rPr lang="en-GB"/>
              <a:t> in very simple cases, otherwise they give inaccurate results. The authors conclude that developers should review metric calculations and understand their limitations to at least make some use of them- I agree with this. Their other findings produce new knowledge on the weaknesses of some metrics as well.</a:t>
            </a:r>
            <a:endParaRPr/>
          </a:p>
          <a:p>
            <a:pPr indent="-293211" lvl="1" marL="914400" rtl="0" algn="l">
              <a:spcBef>
                <a:spcPts val="0"/>
              </a:spcBef>
              <a:spcAft>
                <a:spcPts val="0"/>
              </a:spcAft>
              <a:buSzPct val="100000"/>
              <a:buChar char="○"/>
            </a:pPr>
            <a:r>
              <a:rPr lang="en-GB"/>
              <a:t>Sharma &amp; Spinellis (2020) made similar arguments on the limitations of existing code quality metrics: namely, that current metrics aren’t good at evaluating architectural quality. They produced new knowledge by creating a new algorithm for calculating LCOM, which is quite intuitive: it checks that all attributes in a class are used or invoked by all other methods in the class, even if by proxy.</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147" name="Google Shape;147;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Questions: Question 1</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Questions: Question 2</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Is the research methodology utilised in each paper appropriate for the stated purpose or question?</a:t>
            </a:r>
            <a:endParaRPr/>
          </a:p>
          <a:p>
            <a:pPr indent="-298450" lvl="1" marL="914400" rtl="0" algn="l">
              <a:spcBef>
                <a:spcPts val="0"/>
              </a:spcBef>
              <a:spcAft>
                <a:spcPts val="0"/>
              </a:spcAft>
              <a:buSzPts val="1100"/>
              <a:buChar char="○"/>
            </a:pPr>
            <a:r>
              <a:rPr lang="en-GB"/>
              <a:t>In the case of the work of </a:t>
            </a:r>
            <a:r>
              <a:rPr lang="en-GB"/>
              <a:t>Pantiuchina et al. (2018), the methodology was appropriate because their focus was on determining if code quality metrics could detect the intention of a developer in their refactoring work. Since developer intent was visible through commit messages (i.e., data), it would make sense to use quantitative methods- especially considering that code quality metrics are already numeric measures.</a:t>
            </a:r>
            <a:endParaRPr/>
          </a:p>
          <a:p>
            <a:pPr indent="-298450" lvl="1" marL="914400" rtl="0" algn="l">
              <a:spcBef>
                <a:spcPts val="0"/>
              </a:spcBef>
              <a:spcAft>
                <a:spcPts val="0"/>
              </a:spcAft>
              <a:buSzPts val="1100"/>
              <a:buChar char="○"/>
            </a:pPr>
            <a:r>
              <a:rPr lang="en-GB"/>
              <a:t>In the work of Sharma &amp; Spinellis (2020), I would say that the methodology somewhat makes sense- qualitative research is used to determine developer opinions on code quality metrics, however, the second part of the paper investigates only one metric in detail (LCOM): it seems inconsistent to do this.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Questions: Question 3</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In terms of data collection and analysis, is this also appropriate for the stated purpose or question?</a:t>
            </a:r>
            <a:endParaRPr/>
          </a:p>
          <a:p>
            <a:pPr indent="-298450" lvl="1" marL="914400" rtl="0" algn="l">
              <a:spcBef>
                <a:spcPts val="0"/>
              </a:spcBef>
              <a:spcAft>
                <a:spcPts val="0"/>
              </a:spcAft>
              <a:buSzPts val="1100"/>
              <a:buChar char="○"/>
            </a:pPr>
            <a:r>
              <a:rPr lang="en-GB"/>
              <a:t>Methods of data collection were appropriate for both works. </a:t>
            </a:r>
            <a:endParaRPr/>
          </a:p>
          <a:p>
            <a:pPr indent="-298450" lvl="2" marL="1371600" rtl="0" algn="l">
              <a:spcBef>
                <a:spcPts val="0"/>
              </a:spcBef>
              <a:spcAft>
                <a:spcPts val="0"/>
              </a:spcAft>
              <a:buSzPts val="1100"/>
              <a:buChar char="■"/>
            </a:pPr>
            <a:r>
              <a:rPr lang="en-GB"/>
              <a:t>In the first article, mining commit messages to determine developer intent makes sense.</a:t>
            </a:r>
            <a:endParaRPr/>
          </a:p>
          <a:p>
            <a:pPr indent="-298450" lvl="2" marL="1371600" rtl="0" algn="l">
              <a:spcBef>
                <a:spcPts val="0"/>
              </a:spcBef>
              <a:spcAft>
                <a:spcPts val="0"/>
              </a:spcAft>
              <a:buSzPts val="1100"/>
              <a:buChar char="■"/>
            </a:pPr>
            <a:r>
              <a:rPr lang="en-GB"/>
              <a:t>In the second article, a </a:t>
            </a:r>
            <a:r>
              <a:rPr lang="en-GB"/>
              <a:t>qualitative</a:t>
            </a:r>
            <a:r>
              <a:rPr lang="en-GB"/>
              <a:t> </a:t>
            </a:r>
            <a:r>
              <a:rPr lang="en-GB"/>
              <a:t>survey makes sense to determine developer sentiment, and using Github to find large-scale projects also makes sense to test the validity of a new LCOM evaluation algorithm.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Questions: Question 4</a:t>
            </a:r>
            <a:endParaRPr/>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Does each paper support its claims and conclusions with explicit arguments or evidence?</a:t>
            </a:r>
            <a:endParaRPr/>
          </a:p>
          <a:p>
            <a:pPr indent="-298450" lvl="1" marL="914400" rtl="0" algn="l">
              <a:spcBef>
                <a:spcPts val="0"/>
              </a:spcBef>
              <a:spcAft>
                <a:spcPts val="0"/>
              </a:spcAft>
              <a:buSzPts val="1100"/>
              <a:buChar char="○"/>
            </a:pPr>
            <a:r>
              <a:rPr lang="en-GB"/>
              <a:t>Both papers make extensive use of data collected to justify their arguments. The first paper uses existing literature to corroborate and enhance its arguments. The second paper, however, lacks this use of literature (although it is </a:t>
            </a:r>
            <a:r>
              <a:rPr lang="en-GB"/>
              <a:t>preprint)</a:t>
            </a:r>
            <a:r>
              <a:rPr lang="en-GB"/>
              <a: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Questions: Question 5</a:t>
            </a:r>
            <a:endParaRPr/>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How would you enhance the work/paper?</a:t>
            </a:r>
            <a:endParaRPr/>
          </a:p>
          <a:p>
            <a:pPr indent="-298450" lvl="1" marL="914400" rtl="0" algn="l">
              <a:spcBef>
                <a:spcPts val="0"/>
              </a:spcBef>
              <a:spcAft>
                <a:spcPts val="0"/>
              </a:spcAft>
              <a:buSzPts val="1100"/>
              <a:buChar char="○"/>
            </a:pPr>
            <a:r>
              <a:rPr lang="en-GB"/>
              <a:t>I think that the first paper is very strong- it is well grounded in literature, clearly explains why it is unique and how its contributions are novel. The methodology is clear, the conclusions are based on the data but are then also enhanced by referencing other academic </a:t>
            </a:r>
            <a:r>
              <a:rPr lang="en-GB"/>
              <a:t>works</a:t>
            </a:r>
            <a:r>
              <a:rPr lang="en-GB"/>
              <a:t>. I can’t think of any improvements that could be made to the paper.</a:t>
            </a:r>
            <a:endParaRPr/>
          </a:p>
          <a:p>
            <a:pPr indent="-298450" lvl="1" marL="914400" rtl="0" algn="l">
              <a:spcBef>
                <a:spcPts val="0"/>
              </a:spcBef>
              <a:spcAft>
                <a:spcPts val="0"/>
              </a:spcAft>
              <a:buSzPts val="1100"/>
              <a:buChar char="○"/>
            </a:pPr>
            <a:r>
              <a:rPr lang="en-GB"/>
              <a:t>I think that the second article could benefit from using more literature to justify its conclusions. It also could benefit from more sources in general- for example, there’s a part where the authors write “A widely known challenge concerning machine learning-based methods is the availability of well-curated labeled data…”, but no citation is given for this. However, to be fair, the paper is </a:t>
            </a:r>
            <a:r>
              <a:rPr lang="en-GB"/>
              <a:t>preprint (hosted on arXiv) and not yet peer-reviewed.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Sharma, T. &amp; Spinellis, D. (2020) Do We Need Improved Code Quality Metrics? Available from: </a:t>
            </a:r>
            <a:r>
              <a:rPr lang="en-GB" u="sng">
                <a:solidFill>
                  <a:schemeClr val="hlink"/>
                </a:solidFill>
                <a:hlinkClick r:id="rId3"/>
              </a:rPr>
              <a:t>https://arxiv.org/abs/2012.12324</a:t>
            </a:r>
            <a:r>
              <a:rPr lang="en-GB"/>
              <a:t> [Accessed 11 July 2022].</a:t>
            </a:r>
            <a:endParaRPr/>
          </a:p>
          <a:p>
            <a:pPr indent="0" lvl="0" marL="0" rtl="0" algn="l">
              <a:spcBef>
                <a:spcPts val="1200"/>
              </a:spcBef>
              <a:spcAft>
                <a:spcPts val="0"/>
              </a:spcAft>
              <a:buNone/>
            </a:pPr>
            <a:r>
              <a:rPr lang="en-GB"/>
              <a:t>Pantiuchina, J., Lanza, M. &amp; Bavota, G. (2018) ‘Improving Code: The (Mis) Perception of Quality Metrics,’ </a:t>
            </a:r>
            <a:r>
              <a:rPr i="1" lang="en-GB"/>
              <a:t>2018 IEEE International Conference on Software Maintenance and Evolution (ICSME)</a:t>
            </a:r>
            <a:r>
              <a:rPr lang="en-GB"/>
              <a:t>. Madrid, Spain, 23-29 September. New Jersey: IEEE. 80-91.</a:t>
            </a:r>
            <a:endParaRPr/>
          </a:p>
          <a:p>
            <a:pPr indent="0" lvl="0" marL="0" rtl="0" algn="l">
              <a:spcBef>
                <a:spcPts val="1200"/>
              </a:spcBef>
              <a:spcAft>
                <a:spcPts val="1200"/>
              </a:spcAft>
              <a:buNone/>
            </a:pPr>
            <a:r>
              <a:t/>
            </a:r>
            <a:endParaRPr/>
          </a:p>
        </p:txBody>
      </p:sp>
      <p:sp>
        <p:nvSpPr>
          <p:cNvPr id="177" name="Google Shape;177;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References: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