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Montserrat"/>
      <p:regular r:id="rId18"/>
      <p:bold r:id="rId19"/>
      <p:italic r:id="rId20"/>
      <p:boldItalic r:id="rId21"/>
    </p:embeddedFont>
    <p:embeddedFont>
      <p:font typeface="Lato"/>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ontserrat-italic.fntdata"/><Relationship Id="rId22" Type="http://schemas.openxmlformats.org/officeDocument/2006/relationships/font" Target="fonts/Lato-regular.fntdata"/><Relationship Id="rId21" Type="http://schemas.openxmlformats.org/officeDocument/2006/relationships/font" Target="fonts/Montserrat-boldItalic.fntdata"/><Relationship Id="rId24" Type="http://schemas.openxmlformats.org/officeDocument/2006/relationships/font" Target="fonts/Lato-italic.fntdata"/><Relationship Id="rId23" Type="http://schemas.openxmlformats.org/officeDocument/2006/relationships/font" Target="fonts/La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La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Montserrat-bold.fntdata"/><Relationship Id="rId18" Type="http://schemas.openxmlformats.org/officeDocument/2006/relationships/font" Target="fonts/Montserra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435e3ffb66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1435e3ffb66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1435e3ffb66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1435e3ffb66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1435e3ffb66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1435e3ffb66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435e3ffb66_0_1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435e3ffb66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435e3ffb66_0_1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435e3ffb66_0_1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435e3ffb66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435e3ffb66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435e3ffb66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435e3ffb66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435e3ffb66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435e3ffb66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435e3ffb66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435e3ffb66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435e3ffb66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1435e3ffb66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435e3ffb66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1435e3ffb66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Draft Research Proposal</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Shan Swanlow</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2"/>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Description of artefact(s) that will be created (if applicable).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89" name="Google Shape;189;p22"/>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An article of publishable standard containing the </a:t>
            </a:r>
            <a:r>
              <a:rPr lang="en-GB"/>
              <a:t>methodology</a:t>
            </a:r>
            <a:r>
              <a:rPr lang="en-GB"/>
              <a:t>, and findings of the research.</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3"/>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Timeline of proposed activities.</a:t>
            </a:r>
            <a:endParaRPr/>
          </a:p>
        </p:txBody>
      </p:sp>
      <p:sp>
        <p:nvSpPr>
          <p:cNvPr id="195" name="Google Shape;195;p23"/>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Work in Progress.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References (Work in Progress)</a:t>
            </a:r>
            <a:endParaRPr/>
          </a:p>
        </p:txBody>
      </p:sp>
      <p:sp>
        <p:nvSpPr>
          <p:cNvPr id="201" name="Google Shape;201;p2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AutoNum type="arabicPeriod"/>
            </a:pPr>
            <a:r>
              <a:rPr lang="en-GB"/>
              <a:t>Alkazemi (2014): A Framework to Assess Legacy Software Systems</a:t>
            </a:r>
            <a:endParaRPr/>
          </a:p>
          <a:p>
            <a:pPr indent="-311150" lvl="0" marL="457200" rtl="0" algn="l">
              <a:spcBef>
                <a:spcPts val="0"/>
              </a:spcBef>
              <a:spcAft>
                <a:spcPts val="0"/>
              </a:spcAft>
              <a:buSzPts val="1300"/>
              <a:buAutoNum type="arabicPeriod"/>
            </a:pPr>
            <a:r>
              <a:rPr lang="en-GB"/>
              <a:t>Ferreira et al. (2017): </a:t>
            </a:r>
            <a:r>
              <a:rPr lang="en-GB"/>
              <a:t>A Comparison of Three Algorithms for Computing Truck Factors</a:t>
            </a:r>
            <a:endParaRPr/>
          </a:p>
          <a:p>
            <a:pPr indent="-311150" lvl="0" marL="457200" rtl="0" algn="l">
              <a:spcBef>
                <a:spcPts val="0"/>
              </a:spcBef>
              <a:spcAft>
                <a:spcPts val="0"/>
              </a:spcAft>
              <a:buSzPts val="1300"/>
              <a:buAutoNum type="arabicPeriod"/>
            </a:pPr>
            <a:r>
              <a:rPr lang="en-GB"/>
              <a:t>Sandborn, P. &amp; Prabhakar, A. (2015) </a:t>
            </a:r>
            <a:r>
              <a:rPr lang="en-GB"/>
              <a:t>The Forecasting and Impact of the Loss of Critical Human Skills Necessary for Supporting Legacy Systems</a:t>
            </a:r>
            <a:endParaRPr/>
          </a:p>
          <a:p>
            <a:pPr indent="-311150" lvl="0" marL="457200" rtl="0" algn="l">
              <a:spcBef>
                <a:spcPts val="0"/>
              </a:spcBef>
              <a:spcAft>
                <a:spcPts val="0"/>
              </a:spcAft>
              <a:buSzPts val="1300"/>
              <a:buAutoNum type="arabicPeriod"/>
            </a:pPr>
            <a:r>
              <a:rPr lang="en-GB"/>
              <a:t>Sandborn et al. (2012): Modeling the Obsolescence of Critical Human Skills Necessary for Supporting Legacy Systems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Context for the Research Proposal</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Software in commercial enterprises has a long lifespan: companies rely on old systems to provide critical functionality for business. Older systems are typically known as legacy systems.</a:t>
            </a:r>
            <a:endParaRPr/>
          </a:p>
          <a:p>
            <a:pPr indent="-311150" lvl="0" marL="457200" rtl="0" algn="l">
              <a:spcBef>
                <a:spcPts val="0"/>
              </a:spcBef>
              <a:spcAft>
                <a:spcPts val="0"/>
              </a:spcAft>
              <a:buSzPts val="1300"/>
              <a:buChar char="●"/>
            </a:pPr>
            <a:r>
              <a:rPr lang="en-GB"/>
              <a:t>These legacy </a:t>
            </a:r>
            <a:r>
              <a:rPr lang="en-GB"/>
              <a:t>systems are typically powered by outdated and obsolete technologies, namely old programming languages and old libraries.</a:t>
            </a:r>
            <a:endParaRPr/>
          </a:p>
          <a:p>
            <a:pPr indent="-311150" lvl="0" marL="457200" rtl="0" algn="l">
              <a:spcBef>
                <a:spcPts val="0"/>
              </a:spcBef>
              <a:spcAft>
                <a:spcPts val="0"/>
              </a:spcAft>
              <a:buSzPts val="1300"/>
              <a:buChar char="●"/>
            </a:pPr>
            <a:r>
              <a:rPr lang="en-GB"/>
              <a:t>Software engineers commonly encounter difficulty when supporting and maintaining legacy software for various reasons:</a:t>
            </a:r>
            <a:endParaRPr/>
          </a:p>
          <a:p>
            <a:pPr indent="-298450" lvl="1" marL="914400" rtl="0" algn="l">
              <a:spcBef>
                <a:spcPts val="0"/>
              </a:spcBef>
              <a:spcAft>
                <a:spcPts val="0"/>
              </a:spcAft>
              <a:buSzPts val="1100"/>
              <a:buChar char="○"/>
            </a:pPr>
            <a:r>
              <a:rPr lang="en-GB"/>
              <a:t>Lack of understanding the architectural and design decisions made, due to a lack of documentation and the original developers leaving</a:t>
            </a:r>
            <a:endParaRPr/>
          </a:p>
          <a:p>
            <a:pPr indent="-298450" lvl="1" marL="914400" rtl="0" algn="l">
              <a:spcBef>
                <a:spcPts val="0"/>
              </a:spcBef>
              <a:spcAft>
                <a:spcPts val="0"/>
              </a:spcAft>
              <a:buSzPts val="1100"/>
              <a:buChar char="○"/>
            </a:pPr>
            <a:r>
              <a:rPr lang="en-GB"/>
              <a:t>Outdated libraries and old language versions make it harder to develop efficiently</a:t>
            </a:r>
            <a:endParaRPr/>
          </a:p>
          <a:p>
            <a:pPr indent="-298450" lvl="1" marL="914400" rtl="0" algn="l">
              <a:spcBef>
                <a:spcPts val="0"/>
              </a:spcBef>
              <a:spcAft>
                <a:spcPts val="0"/>
              </a:spcAft>
              <a:buSzPts val="1100"/>
              <a:buChar char="○"/>
            </a:pPr>
            <a:r>
              <a:rPr lang="en-GB"/>
              <a:t>Long-standing bugs persist</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Context for the Research Proposal (cont.)</a:t>
            </a:r>
            <a:endParaRPr/>
          </a:p>
          <a:p>
            <a:pPr indent="0" lvl="0" marL="0" rtl="0" algn="l">
              <a:spcBef>
                <a:spcPts val="0"/>
              </a:spcBef>
              <a:spcAft>
                <a:spcPts val="0"/>
              </a:spcAft>
              <a:buNone/>
            </a:pPr>
            <a:r>
              <a:t/>
            </a:r>
            <a:endParaRPr/>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The aforementioned characteristics of legacy software have undesirable effects:</a:t>
            </a:r>
            <a:endParaRPr/>
          </a:p>
          <a:p>
            <a:pPr indent="-298450" lvl="1" marL="914400" rtl="0" algn="l">
              <a:spcBef>
                <a:spcPts val="0"/>
              </a:spcBef>
              <a:spcAft>
                <a:spcPts val="0"/>
              </a:spcAft>
              <a:buSzPts val="1100"/>
              <a:buChar char="○"/>
            </a:pPr>
            <a:r>
              <a:rPr lang="en-GB"/>
              <a:t>Longer development time since developers can’t leverage language and library improvements</a:t>
            </a:r>
            <a:endParaRPr/>
          </a:p>
          <a:p>
            <a:pPr indent="-298450" lvl="1" marL="914400" rtl="0" algn="l">
              <a:spcBef>
                <a:spcPts val="0"/>
              </a:spcBef>
              <a:spcAft>
                <a:spcPts val="0"/>
              </a:spcAft>
              <a:buSzPts val="1100"/>
              <a:buChar char="○"/>
            </a:pPr>
            <a:r>
              <a:rPr lang="en-GB"/>
              <a:t>Increased risk of a bad release due to a lack of understanding of the original software’s design decisions and architecture. Bad releases could have a financial impact on the business (e.g., a bug could result in a software outage or business logic not being followed)</a:t>
            </a:r>
            <a:endParaRPr/>
          </a:p>
          <a:p>
            <a:pPr indent="-311150" lvl="0" marL="457200" rtl="0" algn="l">
              <a:spcBef>
                <a:spcPts val="0"/>
              </a:spcBef>
              <a:spcAft>
                <a:spcPts val="0"/>
              </a:spcAft>
              <a:buSzPts val="1300"/>
              <a:buChar char="●"/>
            </a:pPr>
            <a:r>
              <a:rPr lang="en-GB"/>
              <a:t>Software engineers find value in upgrading systems for this reason, but it is harder to justify this to business audiences: the business may view it as counterproductive to spend time building software that just replaces existing software, with no improvements or additions to existing functionality.</a:t>
            </a:r>
            <a:endParaRPr/>
          </a:p>
          <a:p>
            <a:pPr indent="-311150" lvl="0" marL="457200" rtl="0" algn="l">
              <a:spcBef>
                <a:spcPts val="0"/>
              </a:spcBef>
              <a:spcAft>
                <a:spcPts val="0"/>
              </a:spcAft>
              <a:buSzPts val="1300"/>
              <a:buChar char="●"/>
            </a:pPr>
            <a:r>
              <a:rPr lang="en-GB"/>
              <a:t>Ways of bridging this gap are currently not well-studied.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Goal of Research</a:t>
            </a:r>
            <a:endParaRPr/>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Based on the context discussed above, the aim of research is to therefore to bridge the gap between business teams and software engineering teams by modelling the impact of legacy systems on a business, with </a:t>
            </a:r>
            <a:r>
              <a:rPr lang="en-GB"/>
              <a:t>respect to a software engineering team.</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Significance of Research/Originality</a:t>
            </a:r>
            <a:endParaRPr/>
          </a:p>
          <a:p>
            <a:pPr indent="0" lvl="0" marL="0" rtl="0" algn="l">
              <a:spcBef>
                <a:spcPts val="0"/>
              </a:spcBef>
              <a:spcAft>
                <a:spcPts val="0"/>
              </a:spcAft>
              <a:buNone/>
            </a:pPr>
            <a:r>
              <a:t/>
            </a:r>
            <a:endParaRPr/>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Academic literature widely discusses the topic of legacy systems, but mainly through the lens of monolithic architectures and microservice architectures.</a:t>
            </a:r>
            <a:endParaRPr/>
          </a:p>
          <a:p>
            <a:pPr indent="-298450" lvl="1" marL="914400" rtl="0" algn="l">
              <a:spcBef>
                <a:spcPts val="0"/>
              </a:spcBef>
              <a:spcAft>
                <a:spcPts val="0"/>
              </a:spcAft>
              <a:buSzPts val="1100"/>
              <a:buChar char="○"/>
            </a:pPr>
            <a:r>
              <a:rPr lang="en-GB"/>
              <a:t>This study assesses legacy systems as a whole, independent of architectural designs.</a:t>
            </a:r>
            <a:endParaRPr/>
          </a:p>
          <a:p>
            <a:pPr indent="-311150" lvl="0" marL="457200" rtl="0" algn="l">
              <a:spcBef>
                <a:spcPts val="0"/>
              </a:spcBef>
              <a:spcAft>
                <a:spcPts val="0"/>
              </a:spcAft>
              <a:buSzPts val="1300"/>
              <a:buChar char="●"/>
            </a:pPr>
            <a:r>
              <a:rPr lang="en-GB"/>
              <a:t> Academic literature also </a:t>
            </a:r>
            <a:r>
              <a:rPr lang="en-GB"/>
              <a:t>focuses on the migration of legacy systems to newer systems.</a:t>
            </a:r>
            <a:endParaRPr/>
          </a:p>
          <a:p>
            <a:pPr indent="-298450" lvl="1" marL="914400" rtl="0" algn="l">
              <a:spcBef>
                <a:spcPts val="0"/>
              </a:spcBef>
              <a:spcAft>
                <a:spcPts val="0"/>
              </a:spcAft>
              <a:buSzPts val="1100"/>
              <a:buChar char="○"/>
            </a:pPr>
            <a:r>
              <a:rPr lang="en-GB"/>
              <a:t>However, little emphasis is placed on understanding when this migration should take place, and how a team can know that a migration should take place. This study will address that gap by uncovering indicators that can be used to determine if a migration would be beneficial.</a:t>
            </a:r>
            <a:endParaRPr/>
          </a:p>
          <a:p>
            <a:pPr indent="-311150" lvl="0" marL="457200" rtl="0" algn="l">
              <a:spcBef>
                <a:spcPts val="0"/>
              </a:spcBef>
              <a:spcAft>
                <a:spcPts val="0"/>
              </a:spcAft>
              <a:buSzPts val="1300"/>
              <a:buChar char="●"/>
            </a:pPr>
            <a:r>
              <a:rPr lang="en-GB"/>
              <a:t>Academic literature also currently does not discuss how companies can effectively maintain and manage legacy systems, if they choose not to perform a migration.</a:t>
            </a:r>
            <a:endParaRPr/>
          </a:p>
          <a:p>
            <a:pPr indent="-298450" lvl="1" marL="914400" rtl="0" algn="l">
              <a:spcBef>
                <a:spcPts val="0"/>
              </a:spcBef>
              <a:spcAft>
                <a:spcPts val="0"/>
              </a:spcAft>
              <a:buSzPts val="1100"/>
              <a:buChar char="○"/>
            </a:pPr>
            <a:r>
              <a:rPr lang="en-GB"/>
              <a:t>The findings of this research can be used to advise on how this management can be done.</a:t>
            </a:r>
            <a:endParaRPr/>
          </a:p>
          <a:p>
            <a:pPr indent="-311150" lvl="0" marL="457200" rtl="0" algn="l">
              <a:spcBef>
                <a:spcPts val="0"/>
              </a:spcBef>
              <a:spcAft>
                <a:spcPts val="0"/>
              </a:spcAft>
              <a:buSzPts val="1300"/>
              <a:buChar char="●"/>
            </a:pPr>
            <a:r>
              <a:rPr lang="en-GB"/>
              <a:t>Socio-technical data (e.g., git commits, software tickets) will mainly be collected and used- this data type is not frequently used within this area of research.</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Research Questions</a:t>
            </a:r>
            <a:endParaRPr/>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Which characteristics of legacy software are directly harmful to a business that is currently supporting it?</a:t>
            </a:r>
            <a:endParaRPr/>
          </a:p>
          <a:p>
            <a:pPr indent="-311150" lvl="0" marL="457200" rtl="0" algn="l">
              <a:spcBef>
                <a:spcPts val="0"/>
              </a:spcBef>
              <a:spcAft>
                <a:spcPts val="0"/>
              </a:spcAft>
              <a:buSzPts val="1300"/>
              <a:buChar char="●"/>
            </a:pPr>
            <a:r>
              <a:rPr lang="en-GB"/>
              <a:t>What is the impact of legacy software on a team’s understanding of their applications and domain?</a:t>
            </a:r>
            <a:endParaRPr/>
          </a:p>
          <a:p>
            <a:pPr indent="-311150" lvl="0" marL="457200" rtl="0" algn="l">
              <a:spcBef>
                <a:spcPts val="0"/>
              </a:spcBef>
              <a:spcAft>
                <a:spcPts val="0"/>
              </a:spcAft>
              <a:buSzPts val="1300"/>
              <a:buChar char="●"/>
            </a:pPr>
            <a:r>
              <a:rPr lang="en-GB"/>
              <a:t>How do software engineering teams work towards understanding legacy software?</a:t>
            </a:r>
            <a:endParaRPr/>
          </a:p>
          <a:p>
            <a:pPr indent="-311150" lvl="0" marL="457200" rtl="0" algn="l">
              <a:spcBef>
                <a:spcPts val="0"/>
              </a:spcBef>
              <a:spcAft>
                <a:spcPts val="0"/>
              </a:spcAft>
              <a:buSzPts val="1300"/>
              <a:buChar char="●"/>
            </a:pPr>
            <a:r>
              <a:rPr lang="en-GB"/>
              <a:t>To what degree can a team’s understanding of legacy software be measured and quantified?</a:t>
            </a:r>
            <a:endParaRPr/>
          </a:p>
          <a:p>
            <a:pPr indent="-311150" lvl="0" marL="457200" rtl="0" algn="l">
              <a:spcBef>
                <a:spcPts val="0"/>
              </a:spcBef>
              <a:spcAft>
                <a:spcPts val="0"/>
              </a:spcAft>
              <a:buSzPts val="1300"/>
              <a:buChar char="●"/>
            </a:pPr>
            <a:r>
              <a:rPr lang="en-GB"/>
              <a:t>What is the best course of action for a team to manage a legacy system, when all the original developers have left?</a:t>
            </a:r>
            <a:endParaRPr/>
          </a:p>
          <a:p>
            <a:pPr indent="-311150" lvl="0" marL="457200" rtl="0" algn="l">
              <a:spcBef>
                <a:spcPts val="0"/>
              </a:spcBef>
              <a:spcAft>
                <a:spcPts val="0"/>
              </a:spcAft>
              <a:buSzPts val="1300"/>
              <a:buChar char="●"/>
            </a:pPr>
            <a:r>
              <a:rPr lang="en-GB"/>
              <a:t>How can a business know when it is no longer feasible to maintain legacy software, and should rather replace it?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Aims and Objectives</a:t>
            </a:r>
            <a:endParaRPr/>
          </a:p>
        </p:txBody>
      </p:sp>
      <p:sp>
        <p:nvSpPr>
          <p:cNvPr id="171" name="Google Shape;171;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To create recommendations for commercial enterprises on how legacy systems can be perceived and managed.</a:t>
            </a:r>
            <a:endParaRPr/>
          </a:p>
          <a:p>
            <a:pPr indent="-311150" lvl="0" marL="457200" rtl="0" algn="l">
              <a:spcBef>
                <a:spcPts val="0"/>
              </a:spcBef>
              <a:spcAft>
                <a:spcPts val="0"/>
              </a:spcAft>
              <a:buSzPts val="1300"/>
              <a:buChar char="●"/>
            </a:pPr>
            <a:r>
              <a:rPr lang="en-GB"/>
              <a:t>To determine the viability of socio-technical data for future research.</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Key Literature Related to the Project</a:t>
            </a:r>
            <a:endParaRPr/>
          </a:p>
        </p:txBody>
      </p:sp>
      <p:sp>
        <p:nvSpPr>
          <p:cNvPr id="177" name="Google Shape;177;p2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Ahonen et al. (2005): one of the few articles that discusses how businesses can effectively decide whether to modernise their software or not</a:t>
            </a:r>
            <a:endParaRPr/>
          </a:p>
          <a:p>
            <a:pPr indent="-311150" lvl="0" marL="457200" rtl="0" algn="l">
              <a:spcBef>
                <a:spcPts val="0"/>
              </a:spcBef>
              <a:spcAft>
                <a:spcPts val="0"/>
              </a:spcAft>
              <a:buSzPts val="1300"/>
              <a:buChar char="●"/>
            </a:pPr>
            <a:r>
              <a:rPr lang="en-GB"/>
              <a:t>Alkazemi (2014): a case study that presents a framework for assessing legacy </a:t>
            </a:r>
            <a:r>
              <a:rPr lang="en-GB"/>
              <a:t>software</a:t>
            </a:r>
            <a:r>
              <a:rPr lang="en-GB"/>
              <a:t> systems. It uses a weighted decision-making grid to assess the strengths and weaknesses of the legacy system under inspection.</a:t>
            </a:r>
            <a:endParaRPr/>
          </a:p>
          <a:p>
            <a:pPr indent="-311150" lvl="0" marL="457200" rtl="0" algn="l">
              <a:spcBef>
                <a:spcPts val="0"/>
              </a:spcBef>
              <a:spcAft>
                <a:spcPts val="0"/>
              </a:spcAft>
              <a:buSzPts val="1300"/>
              <a:buChar char="●"/>
            </a:pPr>
            <a:r>
              <a:rPr lang="en-GB"/>
              <a:t>Sandborn &amp; Prabhakar (2015): creates a model that forecasts the impact of losing employees who hold critical knowledge of legacy systems</a:t>
            </a:r>
            <a:endParaRPr/>
          </a:p>
          <a:p>
            <a:pPr indent="-311150" lvl="0" marL="457200" rtl="0" algn="l">
              <a:spcBef>
                <a:spcPts val="0"/>
              </a:spcBef>
              <a:spcAft>
                <a:spcPts val="0"/>
              </a:spcAft>
              <a:buSzPts val="1300"/>
              <a:buChar char="●"/>
            </a:pPr>
            <a:r>
              <a:rPr lang="en-GB"/>
              <a:t>Ferreira et al. (2017):  provides information on determining developers who hold the most knowledge in a project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1"/>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Ethical considerations and risk assessment (as part of your ethical approval application).</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83" name="Google Shape;183;p21"/>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GB"/>
              <a:t>Data used for the study will be collected from a company (my employer). </a:t>
            </a:r>
            <a:endParaRPr/>
          </a:p>
          <a:p>
            <a:pPr indent="-298450" lvl="1" marL="914400" rtl="0" algn="l">
              <a:spcBef>
                <a:spcPts val="0"/>
              </a:spcBef>
              <a:spcAft>
                <a:spcPts val="0"/>
              </a:spcAft>
              <a:buSzPts val="1100"/>
              <a:buChar char="○"/>
            </a:pPr>
            <a:r>
              <a:rPr lang="en-GB"/>
              <a:t>My employer has no financial stake in this research and will be kept </a:t>
            </a:r>
            <a:r>
              <a:rPr lang="en-GB"/>
              <a:t>anonymous</a:t>
            </a:r>
            <a:r>
              <a:rPr lang="en-GB"/>
              <a:t> in the final article.</a:t>
            </a:r>
            <a:endParaRPr/>
          </a:p>
          <a:p>
            <a:pPr indent="-311150" lvl="0" marL="457200" rtl="0" algn="l">
              <a:spcBef>
                <a:spcPts val="0"/>
              </a:spcBef>
              <a:spcAft>
                <a:spcPts val="0"/>
              </a:spcAft>
              <a:buSzPts val="1300"/>
              <a:buChar char="●"/>
            </a:pPr>
            <a:r>
              <a:rPr lang="en-GB"/>
              <a:t>Permission may need to be obtained from the legal department to use socio-technical data. No individual consent needs to be obtained since data collection methods do not directly involve people.</a:t>
            </a:r>
            <a:endParaRPr/>
          </a:p>
          <a:p>
            <a:pPr indent="-311150" lvl="0" marL="457200" rtl="0" algn="l">
              <a:spcBef>
                <a:spcPts val="0"/>
              </a:spcBef>
              <a:spcAft>
                <a:spcPts val="0"/>
              </a:spcAft>
              <a:buSzPts val="1300"/>
              <a:buChar char="●"/>
            </a:pPr>
            <a:r>
              <a:rPr lang="en-GB"/>
              <a:t>It will be necessary to anonymise the data collected, but prior to anonymisation, all data will need to be stored on company-owned equipment.</a:t>
            </a:r>
            <a:endParaRPr/>
          </a:p>
          <a:p>
            <a:pPr indent="-311150" lvl="0" marL="457200" rtl="0" algn="l">
              <a:spcBef>
                <a:spcPts val="0"/>
              </a:spcBef>
              <a:spcAft>
                <a:spcPts val="0"/>
              </a:spcAft>
              <a:buSzPts val="1300"/>
              <a:buChar char="●"/>
            </a:pPr>
            <a:r>
              <a:rPr lang="en-GB"/>
              <a:t>The employer/employee relationship should be taken into account, thus bias will be avoided through obtaining reviews from supervisors.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