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87" r:id="rId6"/>
    <p:sldId id="286" r:id="rId7"/>
    <p:sldId id="288" r:id="rId8"/>
    <p:sldId id="289" r:id="rId9"/>
    <p:sldId id="277" r:id="rId10"/>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8"/>
    <a:srgbClr val="622568"/>
    <a:srgbClr val="82B7AF"/>
    <a:srgbClr val="007A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49EA2-5F9C-8BE3-3D41-BA439EF7493A}" v="34" dt="2022-05-25T16:33:32.881"/>
    <p1510:client id="{0360D23C-1043-17A0-79C1-8898356B3CA3}" v="133" dt="2022-05-25T11:40:16.811"/>
    <p1510:client id="{3491FA29-3725-4AB6-A6E5-4C0F0324B10F}" v="5" dt="2022-05-25T13:41:36.746"/>
    <p1510:client id="{62D32FB0-797E-9D11-5648-8E0F1E3CAAF2}" v="49" dt="2022-05-25T16:39:44.899"/>
    <p1510:client id="{927DCF57-0628-CD15-9C3D-414221A10580}" v="1208" dt="2022-05-24T20:49:06.189"/>
    <p1510:client id="{F0901D2C-4D14-77BA-E42C-76900147538C}" v="3" dt="2022-05-25T08:16:34.798"/>
    <p1510:client id="{FE965E14-E844-5048-934D-B2C6EA3931EC}" v="1405" dt="2022-05-25T17:56:16.363"/>
    <p1510:client id="{FF93D354-6E7F-C527-296A-3F47B821154D}" v="372" dt="2022-05-25T13:37:59.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24B3-E81D-904D-B007-F37C2724C0C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86B2E171-4D63-6343-8143-9A4ADE0AC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C35157C8-0FA4-5346-BE47-C9F4A5360148}"/>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58E89C91-06D0-5046-A060-1E1948A8EF1F}"/>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CFAA063-A15E-BB48-9D65-D6092515A4F3}"/>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217061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7E68-98E1-E14B-ABD4-7A772CDD4771}"/>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AD5DFE27-B674-C846-8B7F-D0EDED244BD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9F7BE63B-F16F-5540-BFF2-14AB1D15B8E6}"/>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1F64C78D-DBA6-2046-8262-38C1F186E12D}"/>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B544413F-5FA9-0649-A706-1698E4AFF9CE}"/>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68573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6D57F9-676A-D14D-AC5D-DD082DD3A1B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6278E938-C136-B44F-A8DA-E3AA8BD980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F0205A63-C937-F649-891D-4D77C2F4A1C1}"/>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5D0F9A30-BEDD-3C4D-AF05-548BCAE38755}"/>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BB9F054-9FB0-AF4C-9D9D-B34D4F78944C}"/>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422467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B9CA-B471-5D4D-9617-ED4DC81967A3}"/>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463D6AA0-C594-7648-814C-0E1217A915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BAEC6F99-BF28-A540-A8AD-B9F554FC36C9}"/>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CC4DEC4B-C1F9-CD46-925D-DA6EEE07E2F4}"/>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78C63B1D-35AD-0C4D-8576-9951D3077EE1}"/>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308552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398F-3F9C-2D49-8509-96B4790954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BFAE4F4A-33EA-E144-B667-3A385A772B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D31912-D547-7A4E-B2D4-DFCAA80165F1}"/>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6073F24B-14DF-AA47-950B-ED7621DB760B}"/>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587F1D91-E798-7648-96DF-53F53DBC5FCC}"/>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148224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A492-3637-2B44-B82D-B3B7E6A7E1D8}"/>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7D471EEE-4815-9345-84DD-FA32F149991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AED5E105-F6B9-4A43-B5F9-7676D3ABE5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919D087E-8F60-CF40-ADD6-680F3F94FD2F}"/>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6" name="Footer Placeholder 5">
            <a:extLst>
              <a:ext uri="{FF2B5EF4-FFF2-40B4-BE49-F238E27FC236}">
                <a16:creationId xmlns:a16="http://schemas.microsoft.com/office/drawing/2014/main" id="{3E0D15DC-4F8F-B343-A22C-5BAC546240E4}"/>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977472B7-B8EE-5448-9BC3-96900F4192A1}"/>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34398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E574-5BAA-0A44-9792-8C8349B966A0}"/>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6C5594EB-657E-5048-980C-8B96260794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60B1A5-8D6C-3D4B-9136-9CE8BCDB420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531B941E-92FF-164C-83E4-E0181998B7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6CF668F-0F94-9644-80CC-5DB2C7CD233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7FA22A0C-AFAE-F64B-9215-559FBF455162}"/>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8" name="Footer Placeholder 7">
            <a:extLst>
              <a:ext uri="{FF2B5EF4-FFF2-40B4-BE49-F238E27FC236}">
                <a16:creationId xmlns:a16="http://schemas.microsoft.com/office/drawing/2014/main" id="{CF71E28B-510D-7D4A-87DD-1160D790A5C7}"/>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8D527C4E-0BEE-1C47-97D8-B15E13F47578}"/>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177187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7CAFE-543C-A142-8434-4C02105F8D14}"/>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50EEE57C-D794-1E4F-BDE2-CD8C06C21638}"/>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4" name="Footer Placeholder 3">
            <a:extLst>
              <a:ext uri="{FF2B5EF4-FFF2-40B4-BE49-F238E27FC236}">
                <a16:creationId xmlns:a16="http://schemas.microsoft.com/office/drawing/2014/main" id="{2F0F7066-4B07-DF4C-9939-D1A95A762B09}"/>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09C6B681-E604-BD45-BB43-30C868D90CB4}"/>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331875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A2B03-5139-924D-876A-8F8FD340BD18}"/>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3" name="Footer Placeholder 2">
            <a:extLst>
              <a:ext uri="{FF2B5EF4-FFF2-40B4-BE49-F238E27FC236}">
                <a16:creationId xmlns:a16="http://schemas.microsoft.com/office/drawing/2014/main" id="{40FBA278-DB82-C941-B119-2666AF964AF4}"/>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F4A0A40C-260D-0C4E-9D63-0C8C7B27748E}"/>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325866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2C706-E844-F941-9DEE-E1C3AFA837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62274481-5345-5F40-A719-C6624DAD83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6A4C632F-9A38-BA48-8B1A-D5B070339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A477B1-4757-614D-BD4B-ADAE023A0292}"/>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6" name="Footer Placeholder 5">
            <a:extLst>
              <a:ext uri="{FF2B5EF4-FFF2-40B4-BE49-F238E27FC236}">
                <a16:creationId xmlns:a16="http://schemas.microsoft.com/office/drawing/2014/main" id="{D21DFE1A-A1E1-6240-8A9A-F547B4358D32}"/>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6432C8AD-1BFC-824B-86F2-C2CEDF1B54AA}"/>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243039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926CC-1ADE-994A-91A8-0669190CABA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480FD152-A129-D440-AD53-ECCB446DD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9DACE74D-3DC2-4849-AACE-F198D39EF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7C5AE5-5C3D-F042-8C3A-2630A0713B9C}"/>
              </a:ext>
            </a:extLst>
          </p:cNvPr>
          <p:cNvSpPr>
            <a:spLocks noGrp="1"/>
          </p:cNvSpPr>
          <p:nvPr>
            <p:ph type="dt" sz="half" idx="10"/>
          </p:nvPr>
        </p:nvSpPr>
        <p:spPr/>
        <p:txBody>
          <a:bodyPr/>
          <a:lstStyle/>
          <a:p>
            <a:fld id="{9AF8E3D2-5098-1144-98A8-483C155E2BA3}" type="datetimeFigureOut">
              <a:rPr lang="en-NL" smtClean="0"/>
              <a:t>05/27/2022</a:t>
            </a:fld>
            <a:endParaRPr lang="en-NL"/>
          </a:p>
        </p:txBody>
      </p:sp>
      <p:sp>
        <p:nvSpPr>
          <p:cNvPr id="6" name="Footer Placeholder 5">
            <a:extLst>
              <a:ext uri="{FF2B5EF4-FFF2-40B4-BE49-F238E27FC236}">
                <a16:creationId xmlns:a16="http://schemas.microsoft.com/office/drawing/2014/main" id="{C4970353-70AC-6547-90F7-B689436FDE1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409A99C4-B6C2-554C-9AD6-21187A76E704}"/>
              </a:ext>
            </a:extLst>
          </p:cNvPr>
          <p:cNvSpPr>
            <a:spLocks noGrp="1"/>
          </p:cNvSpPr>
          <p:nvPr>
            <p:ph type="sldNum" sz="quarter" idx="12"/>
          </p:nvPr>
        </p:nvSpPr>
        <p:spPr/>
        <p:txBody>
          <a:bodyPr/>
          <a:lstStyle/>
          <a:p>
            <a:fld id="{EA672B96-6E60-4B44-AA58-A7A2300125B9}" type="slidenum">
              <a:rPr lang="en-NL" smtClean="0"/>
              <a:t>‹#›</a:t>
            </a:fld>
            <a:endParaRPr lang="en-NL"/>
          </a:p>
        </p:txBody>
      </p:sp>
    </p:spTree>
    <p:extLst>
      <p:ext uri="{BB962C8B-B14F-4D97-AF65-F5344CB8AC3E}">
        <p14:creationId xmlns:p14="http://schemas.microsoft.com/office/powerpoint/2010/main" val="50381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06CAF-5DCC-2243-B3A1-4B277F97E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D18C743F-E9E8-4740-A61E-ECF5E1CA01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02E13F78-3FE3-C94B-B0FB-FE185959E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8E3D2-5098-1144-98A8-483C155E2BA3}" type="datetimeFigureOut">
              <a:rPr lang="en-NL" smtClean="0"/>
              <a:t>05/27/2022</a:t>
            </a:fld>
            <a:endParaRPr lang="en-NL"/>
          </a:p>
        </p:txBody>
      </p:sp>
      <p:sp>
        <p:nvSpPr>
          <p:cNvPr id="5" name="Footer Placeholder 4">
            <a:extLst>
              <a:ext uri="{FF2B5EF4-FFF2-40B4-BE49-F238E27FC236}">
                <a16:creationId xmlns:a16="http://schemas.microsoft.com/office/drawing/2014/main" id="{A4AF920E-A95A-9241-BF06-4E6A921540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63BDDD82-4DEA-2545-B5A8-68EF59583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72B96-6E60-4B44-AA58-A7A2300125B9}" type="slidenum">
              <a:rPr lang="en-NL" smtClean="0"/>
              <a:t>‹#›</a:t>
            </a:fld>
            <a:endParaRPr lang="en-NL"/>
          </a:p>
        </p:txBody>
      </p:sp>
    </p:spTree>
    <p:extLst>
      <p:ext uri="{BB962C8B-B14F-4D97-AF65-F5344CB8AC3E}">
        <p14:creationId xmlns:p14="http://schemas.microsoft.com/office/powerpoint/2010/main" val="295072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DC64-F4E4-0B48-8122-89492C1CA7F4}"/>
              </a:ext>
            </a:extLst>
          </p:cNvPr>
          <p:cNvSpPr>
            <a:spLocks noGrp="1"/>
          </p:cNvSpPr>
          <p:nvPr>
            <p:ph type="ctrTitle"/>
          </p:nvPr>
        </p:nvSpPr>
        <p:spPr>
          <a:xfrm>
            <a:off x="1524000" y="1041400"/>
            <a:ext cx="9144000" cy="2387600"/>
          </a:xfrm>
        </p:spPr>
        <p:txBody>
          <a:bodyPr>
            <a:normAutofit/>
          </a:bodyPr>
          <a:lstStyle/>
          <a:p>
            <a:r>
              <a:rPr lang="en-GB" sz="3600" b="1">
                <a:latin typeface="Helvetica Neue Condensed" panose="02000503000000020004" pitchFamily="2" charset="0"/>
                <a:ea typeface="Helvetica Neue Condensed" panose="02000503000000020004" pitchFamily="2" charset="0"/>
                <a:cs typeface="Helvetica Neue Condensed" panose="02000503000000020004" pitchFamily="2" charset="0"/>
              </a:rPr>
              <a:t>Seminar 6 Preparation</a:t>
            </a:r>
            <a:endParaRPr lang="en-NL" sz="3600" b="1">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Subtitle 2">
            <a:extLst>
              <a:ext uri="{FF2B5EF4-FFF2-40B4-BE49-F238E27FC236}">
                <a16:creationId xmlns:a16="http://schemas.microsoft.com/office/drawing/2014/main" id="{5D2E88B1-C600-8C40-87EB-8DE3105FDE20}"/>
              </a:ext>
            </a:extLst>
          </p:cNvPr>
          <p:cNvSpPr>
            <a:spLocks noGrp="1"/>
          </p:cNvSpPr>
          <p:nvPr>
            <p:ph type="subTitle" idx="1"/>
          </p:nvPr>
        </p:nvSpPr>
        <p:spPr>
          <a:xfrm>
            <a:off x="1524000" y="3583236"/>
            <a:ext cx="9144000" cy="1655762"/>
          </a:xfrm>
        </p:spPr>
        <p:txBody>
          <a:bodyPr>
            <a:norm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AIOps</a:t>
            </a:r>
            <a:endParaRPr lang="en-NL" spc="300">
              <a:latin typeface="Helvetica Neue Medium" panose="02000503000000020004" pitchFamily="2" charset="0"/>
              <a:ea typeface="Helvetica Neue Medium" panose="02000503000000020004" pitchFamily="2" charset="0"/>
              <a:cs typeface="Helvetica Neue Medium" panose="02000503000000020004" pitchFamily="2" charset="0"/>
            </a:endParaRPr>
          </a:p>
        </p:txBody>
      </p:sp>
      <p:pic>
        <p:nvPicPr>
          <p:cNvPr id="4" name="Picture 3">
            <a:extLst>
              <a:ext uri="{FF2B5EF4-FFF2-40B4-BE49-F238E27FC236}">
                <a16:creationId xmlns:a16="http://schemas.microsoft.com/office/drawing/2014/main" id="{01A1DD7A-D39E-AA4F-B2C0-166DF2D577A1}"/>
              </a:ext>
            </a:extLst>
          </p:cNvPr>
          <p:cNvPicPr>
            <a:picLocks noChangeAspect="1"/>
          </p:cNvPicPr>
          <p:nvPr/>
        </p:nvPicPr>
        <p:blipFill>
          <a:blip r:embed="rId2"/>
          <a:stretch>
            <a:fillRect/>
          </a:stretch>
        </p:blipFill>
        <p:spPr>
          <a:xfrm>
            <a:off x="401534" y="299290"/>
            <a:ext cx="2399167" cy="819228"/>
          </a:xfrm>
          <a:prstGeom prst="rect">
            <a:avLst/>
          </a:prstGeom>
        </p:spPr>
      </p:pic>
      <p:sp>
        <p:nvSpPr>
          <p:cNvPr id="5" name="TextBox 4">
            <a:extLst>
              <a:ext uri="{FF2B5EF4-FFF2-40B4-BE49-F238E27FC236}">
                <a16:creationId xmlns:a16="http://schemas.microsoft.com/office/drawing/2014/main" id="{F31FE9F9-7C51-0D45-8E56-E90898384590}"/>
              </a:ext>
            </a:extLst>
          </p:cNvPr>
          <p:cNvSpPr txBox="1"/>
          <p:nvPr/>
        </p:nvSpPr>
        <p:spPr>
          <a:xfrm>
            <a:off x="5632584" y="5893718"/>
            <a:ext cx="926857" cy="338554"/>
          </a:xfrm>
          <a:prstGeom prst="rect">
            <a:avLst/>
          </a:prstGeom>
          <a:noFill/>
        </p:spPr>
        <p:txBody>
          <a:bodyPr wrap="none" rtlCol="0">
            <a:spAutoFit/>
          </a:bodyPr>
          <a:lstStyle/>
          <a:p>
            <a:pPr algn="ctr"/>
            <a:r>
              <a:rPr lang="en-GB" sz="1600">
                <a:latin typeface="Helvetica Neue" panose="02000503000000020004" pitchFamily="2" charset="0"/>
                <a:ea typeface="Helvetica Neue" panose="02000503000000020004" pitchFamily="2" charset="0"/>
                <a:cs typeface="Helvetica Neue" panose="02000503000000020004" pitchFamily="2" charset="0"/>
              </a:rPr>
              <a:t>Group 1</a:t>
            </a:r>
            <a:endParaRPr lang="en-NL" sz="160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89624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03F604-76B6-CE49-A97C-3810FCF409CD}"/>
              </a:ext>
            </a:extLst>
          </p:cNvPr>
          <p:cNvGrpSpPr/>
          <p:nvPr/>
        </p:nvGrpSpPr>
        <p:grpSpPr>
          <a:xfrm>
            <a:off x="445308" y="389171"/>
            <a:ext cx="2832828" cy="369332"/>
            <a:chOff x="445308" y="389171"/>
            <a:chExt cx="2832828" cy="369332"/>
          </a:xfrm>
        </p:grpSpPr>
        <p:pic>
          <p:nvPicPr>
            <p:cNvPr id="6" name="Picture 5">
              <a:extLst>
                <a:ext uri="{FF2B5EF4-FFF2-40B4-BE49-F238E27FC236}">
                  <a16:creationId xmlns:a16="http://schemas.microsoft.com/office/drawing/2014/main" id="{30EC3635-3AE8-8644-A8A3-48A89DA69895}"/>
                </a:ext>
              </a:extLst>
            </p:cNvPr>
            <p:cNvPicPr>
              <a:picLocks noChangeAspect="1"/>
            </p:cNvPicPr>
            <p:nvPr/>
          </p:nvPicPr>
          <p:blipFill>
            <a:blip r:embed="rId2"/>
            <a:stretch>
              <a:fillRect/>
            </a:stretch>
          </p:blipFill>
          <p:spPr>
            <a:xfrm>
              <a:off x="445308" y="450825"/>
              <a:ext cx="127569" cy="246025"/>
            </a:xfrm>
            <a:prstGeom prst="rect">
              <a:avLst/>
            </a:prstGeom>
          </p:spPr>
        </p:pic>
        <p:sp>
          <p:nvSpPr>
            <p:cNvPr id="11" name="Rectangle 10">
              <a:extLst>
                <a:ext uri="{FF2B5EF4-FFF2-40B4-BE49-F238E27FC236}">
                  <a16:creationId xmlns:a16="http://schemas.microsoft.com/office/drawing/2014/main" id="{4D266010-B301-6443-9709-207DCB6DBF61}"/>
                </a:ext>
              </a:extLst>
            </p:cNvPr>
            <p:cNvSpPr/>
            <p:nvPr/>
          </p:nvSpPr>
          <p:spPr>
            <a:xfrm>
              <a:off x="661009" y="389171"/>
              <a:ext cx="2617127" cy="369332"/>
            </a:xfrm>
            <a:prstGeom prst="rect">
              <a:avLst/>
            </a:prstGeom>
          </p:spPr>
          <p:txBody>
            <a:bodyPr wrap="none">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From DevOps to AIOps</a:t>
              </a:r>
              <a:endParaRPr lang="en-NL" sz="1400">
                <a:latin typeface="Helvetica Neue" panose="02000503000000020004" pitchFamily="2" charset="0"/>
                <a:ea typeface="Helvetica Neue" panose="02000503000000020004" pitchFamily="2" charset="0"/>
                <a:cs typeface="Helvetica Neue" panose="02000503000000020004" pitchFamily="2" charset="0"/>
              </a:endParaRPr>
            </a:p>
          </p:txBody>
        </p:sp>
      </p:grpSp>
      <p:grpSp>
        <p:nvGrpSpPr>
          <p:cNvPr id="5" name="Group 4">
            <a:extLst>
              <a:ext uri="{FF2B5EF4-FFF2-40B4-BE49-F238E27FC236}">
                <a16:creationId xmlns:a16="http://schemas.microsoft.com/office/drawing/2014/main" id="{9FAB7A77-6661-4699-8EED-707EDBF49BBF}"/>
              </a:ext>
            </a:extLst>
          </p:cNvPr>
          <p:cNvGrpSpPr/>
          <p:nvPr/>
        </p:nvGrpSpPr>
        <p:grpSpPr>
          <a:xfrm>
            <a:off x="6986840" y="2093061"/>
            <a:ext cx="4445000" cy="2671878"/>
            <a:chOff x="3675040" y="3074883"/>
            <a:chExt cx="4445000" cy="2671878"/>
          </a:xfrm>
        </p:grpSpPr>
        <p:pic>
          <p:nvPicPr>
            <p:cNvPr id="4" name="Picture 3" descr="A picture containing text, iPod&#10;&#10;Description automatically generated">
              <a:extLst>
                <a:ext uri="{FF2B5EF4-FFF2-40B4-BE49-F238E27FC236}">
                  <a16:creationId xmlns:a16="http://schemas.microsoft.com/office/drawing/2014/main" id="{24AC018A-85B2-C5FB-62F8-8344F0A7491B}"/>
                </a:ext>
              </a:extLst>
            </p:cNvPr>
            <p:cNvPicPr>
              <a:picLocks noChangeAspect="1"/>
            </p:cNvPicPr>
            <p:nvPr/>
          </p:nvPicPr>
          <p:blipFill>
            <a:blip r:embed="rId3"/>
            <a:stretch>
              <a:fillRect/>
            </a:stretch>
          </p:blipFill>
          <p:spPr>
            <a:xfrm>
              <a:off x="3675040" y="3074883"/>
              <a:ext cx="4445000" cy="2286000"/>
            </a:xfrm>
            <a:prstGeom prst="rect">
              <a:avLst/>
            </a:prstGeom>
          </p:spPr>
        </p:pic>
        <p:sp>
          <p:nvSpPr>
            <p:cNvPr id="8" name="TextBox 7">
              <a:extLst>
                <a:ext uri="{FF2B5EF4-FFF2-40B4-BE49-F238E27FC236}">
                  <a16:creationId xmlns:a16="http://schemas.microsoft.com/office/drawing/2014/main" id="{ED4AB36E-D248-C8AE-4FAB-4FB6E473F2FD}"/>
                </a:ext>
              </a:extLst>
            </p:cNvPr>
            <p:cNvSpPr txBox="1"/>
            <p:nvPr/>
          </p:nvSpPr>
          <p:spPr>
            <a:xfrm>
              <a:off x="4205987" y="5469762"/>
              <a:ext cx="3383106" cy="276999"/>
            </a:xfrm>
            <a:prstGeom prst="rect">
              <a:avLst/>
            </a:prstGeom>
            <a:noFill/>
          </p:spPr>
          <p:txBody>
            <a:bodyPr wrap="none" rtlCol="0">
              <a:spAutoFit/>
            </a:bodyPr>
            <a:lstStyle/>
            <a:p>
              <a:r>
                <a:rPr lang="en-NL" sz="1200">
                  <a:solidFill>
                    <a:schemeClr val="tx1">
                      <a:lumMod val="50000"/>
                      <a:lumOff val="50000"/>
                    </a:schemeClr>
                  </a:solidFill>
                  <a:latin typeface="Helvetica Neue" panose="02000503000000020004" pitchFamily="2" charset="0"/>
                  <a:ea typeface="Helvetica Neue" panose="02000503000000020004" pitchFamily="2" charset="0"/>
                  <a:cs typeface="Helvetica Neue" panose="02000503000000020004" pitchFamily="2" charset="0"/>
                </a:rPr>
                <a:t>Figure 1: DevOps cycle as per Oteyowo (2018)</a:t>
              </a:r>
            </a:p>
          </p:txBody>
        </p:sp>
      </p:grpSp>
      <p:sp>
        <p:nvSpPr>
          <p:cNvPr id="10" name="TextBox 9">
            <a:extLst>
              <a:ext uri="{FF2B5EF4-FFF2-40B4-BE49-F238E27FC236}">
                <a16:creationId xmlns:a16="http://schemas.microsoft.com/office/drawing/2014/main" id="{B419E750-9BE1-5B1A-90E1-B432D9C2F9A3}"/>
              </a:ext>
            </a:extLst>
          </p:cNvPr>
          <p:cNvSpPr txBox="1"/>
          <p:nvPr/>
        </p:nvSpPr>
        <p:spPr>
          <a:xfrm>
            <a:off x="661009" y="1111239"/>
            <a:ext cx="5607589" cy="5020220"/>
          </a:xfrm>
          <a:prstGeom prst="rect">
            <a:avLst/>
          </a:prstGeom>
          <a:noFill/>
        </p:spPr>
        <p:txBody>
          <a:bodyPr wrap="square" lIns="91440" tIns="45720" rIns="91440" bIns="45720" rtlCol="0" anchor="t">
            <a:spAutoFit/>
          </a:bodyPr>
          <a:lstStyle/>
          <a:p>
            <a:pPr>
              <a:lnSpc>
                <a:spcPct val="200000"/>
              </a:lnSpc>
              <a:spcBef>
                <a:spcPts val="1000"/>
              </a:spcBef>
              <a:defRPr/>
            </a:pPr>
            <a:r>
              <a:rPr lang="en-GB" sz="1400">
                <a:latin typeface="Helvetica Neue" panose="02000503000000020004"/>
                <a:ea typeface="Times New Roman" panose="02020603050405020304" pitchFamily="18" charset="0"/>
              </a:rPr>
              <a:t>DevOps is a cultural philosophy, as well as a set of tools and practices aimed at improving the collaboration between development and operations, and automating continuous delivery </a:t>
            </a:r>
            <a:br>
              <a:rPr lang="en-GB" sz="1400">
                <a:latin typeface="Helvetica Neue" panose="02000503000000020004"/>
                <a:ea typeface="Times New Roman" panose="02020603050405020304" pitchFamily="18" charset="0"/>
              </a:rPr>
            </a:br>
            <a:r>
              <a:rPr lang="en-GB" sz="1400">
                <a:latin typeface="Helvetica Neue" panose="02000503000000020004"/>
                <a:ea typeface="Times New Roman" panose="02020603050405020304" pitchFamily="18" charset="0"/>
              </a:rPr>
              <a:t>of software updates while ensuring its correctness and reliability (</a:t>
            </a:r>
            <a:r>
              <a:rPr lang="en-GB" sz="1400" err="1">
                <a:latin typeface="Helvetica Neue" panose="02000503000000020004"/>
                <a:ea typeface="Times New Roman" panose="02020603050405020304" pitchFamily="18" charset="0"/>
              </a:rPr>
              <a:t>Leite</a:t>
            </a:r>
            <a:r>
              <a:rPr lang="en-GB" sz="1400">
                <a:latin typeface="Helvetica Neue" panose="02000503000000020004"/>
                <a:ea typeface="Times New Roman" panose="02020603050405020304" pitchFamily="18" charset="0"/>
              </a:rPr>
              <a:t> et al., 2020).</a:t>
            </a:r>
          </a:p>
          <a:p>
            <a:pPr>
              <a:lnSpc>
                <a:spcPct val="200000"/>
              </a:lnSpc>
              <a:spcBef>
                <a:spcPts val="1000"/>
              </a:spcBef>
              <a:defRPr/>
            </a:pPr>
            <a:r>
              <a:rPr lang="en-GB" sz="1400">
                <a:latin typeface="Helvetica Neue" panose="02000503000000020004"/>
                <a:ea typeface="Times New Roman" panose="02020603050405020304" pitchFamily="18" charset="0"/>
              </a:rPr>
              <a:t>Organizations embrace DevOps due to the current demand in highly available, rapidly deployed and tested software (Khan et al., 2022).</a:t>
            </a:r>
          </a:p>
          <a:p>
            <a:pPr>
              <a:lnSpc>
                <a:spcPct val="200000"/>
              </a:lnSpc>
              <a:spcBef>
                <a:spcPts val="1000"/>
              </a:spcBef>
              <a:defRPr/>
            </a:pPr>
            <a:r>
              <a:rPr lang="en-GB" sz="1400">
                <a:latin typeface="Helvetica Neue" panose="02000503000000020004"/>
                <a:ea typeface="Times New Roman" panose="02020603050405020304" pitchFamily="18" charset="0"/>
              </a:rPr>
              <a:t>AIOps is often described as the next logical step in the evolution of DevOps, that would allow for an earlier detection and resolution of service issues, thus helping DevOps teams work even smarter and faster (Shen et al., 2020).</a:t>
            </a:r>
          </a:p>
        </p:txBody>
      </p:sp>
    </p:spTree>
    <p:extLst>
      <p:ext uri="{BB962C8B-B14F-4D97-AF65-F5344CB8AC3E}">
        <p14:creationId xmlns:p14="http://schemas.microsoft.com/office/powerpoint/2010/main" val="171548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03F604-76B6-CE49-A97C-3810FCF409CD}"/>
              </a:ext>
            </a:extLst>
          </p:cNvPr>
          <p:cNvGrpSpPr/>
          <p:nvPr/>
        </p:nvGrpSpPr>
        <p:grpSpPr>
          <a:xfrm>
            <a:off x="445308" y="389171"/>
            <a:ext cx="2054731" cy="369332"/>
            <a:chOff x="445308" y="389171"/>
            <a:chExt cx="2054731" cy="369332"/>
          </a:xfrm>
        </p:grpSpPr>
        <p:pic>
          <p:nvPicPr>
            <p:cNvPr id="6" name="Picture 5">
              <a:extLst>
                <a:ext uri="{FF2B5EF4-FFF2-40B4-BE49-F238E27FC236}">
                  <a16:creationId xmlns:a16="http://schemas.microsoft.com/office/drawing/2014/main" id="{30EC3635-3AE8-8644-A8A3-48A89DA69895}"/>
                </a:ext>
              </a:extLst>
            </p:cNvPr>
            <p:cNvPicPr>
              <a:picLocks noChangeAspect="1"/>
            </p:cNvPicPr>
            <p:nvPr/>
          </p:nvPicPr>
          <p:blipFill>
            <a:blip r:embed="rId2"/>
            <a:stretch>
              <a:fillRect/>
            </a:stretch>
          </p:blipFill>
          <p:spPr>
            <a:xfrm>
              <a:off x="445308" y="450825"/>
              <a:ext cx="127569" cy="246025"/>
            </a:xfrm>
            <a:prstGeom prst="rect">
              <a:avLst/>
            </a:prstGeom>
          </p:spPr>
        </p:pic>
        <p:sp>
          <p:nvSpPr>
            <p:cNvPr id="11" name="Rectangle 10">
              <a:extLst>
                <a:ext uri="{FF2B5EF4-FFF2-40B4-BE49-F238E27FC236}">
                  <a16:creationId xmlns:a16="http://schemas.microsoft.com/office/drawing/2014/main" id="{4D266010-B301-6443-9709-207DCB6DBF61}"/>
                </a:ext>
              </a:extLst>
            </p:cNvPr>
            <p:cNvSpPr/>
            <p:nvPr/>
          </p:nvSpPr>
          <p:spPr>
            <a:xfrm>
              <a:off x="661009" y="389171"/>
              <a:ext cx="1839030" cy="369332"/>
            </a:xfrm>
            <a:prstGeom prst="rect">
              <a:avLst/>
            </a:prstGeom>
          </p:spPr>
          <p:txBody>
            <a:bodyPr wrap="none">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What is AIOps ?</a:t>
              </a:r>
              <a:endParaRPr lang="en-NL" sz="1400">
                <a:latin typeface="Helvetica Neue" panose="02000503000000020004" pitchFamily="2" charset="0"/>
                <a:ea typeface="Helvetica Neue" panose="02000503000000020004" pitchFamily="2" charset="0"/>
                <a:cs typeface="Helvetica Neue" panose="02000503000000020004" pitchFamily="2" charset="0"/>
              </a:endParaRPr>
            </a:p>
          </p:txBody>
        </p:sp>
      </p:grpSp>
      <p:sp>
        <p:nvSpPr>
          <p:cNvPr id="7" name="TextBox 6">
            <a:extLst>
              <a:ext uri="{FF2B5EF4-FFF2-40B4-BE49-F238E27FC236}">
                <a16:creationId xmlns:a16="http://schemas.microsoft.com/office/drawing/2014/main" id="{71C3335C-CF2C-45D8-9999-064A8A4304BA}"/>
              </a:ext>
            </a:extLst>
          </p:cNvPr>
          <p:cNvSpPr txBox="1"/>
          <p:nvPr/>
        </p:nvSpPr>
        <p:spPr>
          <a:xfrm>
            <a:off x="661008" y="1111239"/>
            <a:ext cx="6544023" cy="4845685"/>
          </a:xfrm>
          <a:prstGeom prst="rect">
            <a:avLst/>
          </a:prstGeom>
          <a:noFill/>
        </p:spPr>
        <p:txBody>
          <a:bodyPr wrap="square" lIns="91440" tIns="45720" rIns="91440" bIns="45720" rtlCol="0" anchor="t">
            <a:spAutoFit/>
          </a:bodyPr>
          <a:lstStyle/>
          <a:p>
            <a:pPr>
              <a:lnSpc>
                <a:spcPct val="200000"/>
              </a:lnSpc>
              <a:spcBef>
                <a:spcPts val="1000"/>
              </a:spcBef>
              <a:defRPr/>
            </a:pPr>
            <a:r>
              <a:rPr lang="en-GB" sz="1400">
                <a:latin typeface="Helvetica Neue" panose="02000503000000020004"/>
                <a:ea typeface="Times New Roman" panose="02020603050405020304" pitchFamily="18" charset="0"/>
              </a:rPr>
              <a:t>AIOps is a shortened form of the phrase "Artificial Intelligence for IT Operations", and refers to the use of artificial intelligence to improve and streamline operational IT workflows (IBM, 2020).</a:t>
            </a:r>
          </a:p>
          <a:p>
            <a:pPr>
              <a:lnSpc>
                <a:spcPct val="200000"/>
              </a:lnSpc>
              <a:spcBef>
                <a:spcPts val="1000"/>
              </a:spcBef>
              <a:defRPr/>
            </a:pPr>
            <a:r>
              <a:rPr lang="en-GB" sz="1400">
                <a:latin typeface="Helvetica Neue" panose="02000503000000020004"/>
                <a:ea typeface="Times New Roman" panose="02020603050405020304" pitchFamily="18" charset="0"/>
              </a:rPr>
              <a:t>Key benefits of AIOps:</a:t>
            </a:r>
          </a:p>
          <a:p>
            <a:pPr marL="285750" indent="-285750">
              <a:lnSpc>
                <a:spcPct val="200000"/>
              </a:lnSpc>
              <a:spcBef>
                <a:spcPts val="1000"/>
              </a:spcBef>
              <a:buFont typeface="Arial" panose="020B0604020202020204" pitchFamily="34" charset="0"/>
              <a:buChar char="•"/>
              <a:defRPr/>
            </a:pPr>
            <a:r>
              <a:rPr lang="en-GB" sz="1400">
                <a:latin typeface="Helvetica Neue" panose="02000503000000020004"/>
                <a:ea typeface="Times New Roman" panose="02020603050405020304" pitchFamily="18" charset="0"/>
              </a:rPr>
              <a:t>Makes it possible to implement proactive responses to incidents, as opposed to handling them reactively (e.g. AI could detect data integrity issues caused by a bad deployment).</a:t>
            </a:r>
          </a:p>
          <a:p>
            <a:pPr marL="285750" indent="-285750">
              <a:lnSpc>
                <a:spcPct val="200000"/>
              </a:lnSpc>
              <a:spcBef>
                <a:spcPts val="1000"/>
              </a:spcBef>
              <a:buFont typeface="Arial" panose="020B0604020202020204" pitchFamily="34" charset="0"/>
              <a:buChar char="•"/>
              <a:defRPr/>
            </a:pPr>
            <a:r>
              <a:rPr lang="en-GB" sz="1400">
                <a:latin typeface="Helvetica Neue" panose="02000503000000020004"/>
                <a:ea typeface="Times New Roman" panose="02020603050405020304" pitchFamily="18" charset="0"/>
              </a:rPr>
              <a:t>Proactive responses also have the benefit of reducing the mean-time-to-know (MTTK), to a degree that cannot be replicated by non-AI approaches.</a:t>
            </a:r>
          </a:p>
          <a:p>
            <a:pPr marL="285750" indent="-285750">
              <a:lnSpc>
                <a:spcPct val="200000"/>
              </a:lnSpc>
              <a:spcBef>
                <a:spcPts val="1000"/>
              </a:spcBef>
              <a:buFont typeface="Arial" panose="020B0604020202020204" pitchFamily="34" charset="0"/>
              <a:buChar char="•"/>
              <a:defRPr/>
            </a:pPr>
            <a:r>
              <a:rPr lang="en-GB" sz="1400">
                <a:latin typeface="Helvetica Neue" panose="02000503000000020004"/>
                <a:ea typeface="Times New Roman" panose="02020603050405020304" pitchFamily="18" charset="0"/>
              </a:rPr>
              <a:t>AIOps can potentially open the door to creating self-healing infrastructure.</a:t>
            </a:r>
          </a:p>
        </p:txBody>
      </p:sp>
      <p:grpSp>
        <p:nvGrpSpPr>
          <p:cNvPr id="5" name="Group 4">
            <a:extLst>
              <a:ext uri="{FF2B5EF4-FFF2-40B4-BE49-F238E27FC236}">
                <a16:creationId xmlns:a16="http://schemas.microsoft.com/office/drawing/2014/main" id="{8C02A51B-7ACB-0C37-59E8-C8EF2418651A}"/>
              </a:ext>
            </a:extLst>
          </p:cNvPr>
          <p:cNvGrpSpPr/>
          <p:nvPr/>
        </p:nvGrpSpPr>
        <p:grpSpPr>
          <a:xfrm>
            <a:off x="7745997" y="1988400"/>
            <a:ext cx="3616439" cy="2892216"/>
            <a:chOff x="7107018" y="2262874"/>
            <a:chExt cx="3616439" cy="2892216"/>
          </a:xfrm>
        </p:grpSpPr>
        <p:pic>
          <p:nvPicPr>
            <p:cNvPr id="1025" name="Picture 1" descr="page1image29394560">
              <a:extLst>
                <a:ext uri="{FF2B5EF4-FFF2-40B4-BE49-F238E27FC236}">
                  <a16:creationId xmlns:a16="http://schemas.microsoft.com/office/drawing/2014/main" id="{81AD4842-9A05-49E6-3C28-7481D63E4A6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7277"/>
            <a:stretch/>
          </p:blipFill>
          <p:spPr bwMode="auto">
            <a:xfrm>
              <a:off x="7712730" y="2262874"/>
              <a:ext cx="2405016" cy="24825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616FFA4-7122-BAA3-91E6-C4A74B41BF66}"/>
                </a:ext>
              </a:extLst>
            </p:cNvPr>
            <p:cNvSpPr txBox="1"/>
            <p:nvPr/>
          </p:nvSpPr>
          <p:spPr>
            <a:xfrm>
              <a:off x="7107018" y="4878091"/>
              <a:ext cx="3616439" cy="276999"/>
            </a:xfrm>
            <a:prstGeom prst="rect">
              <a:avLst/>
            </a:prstGeom>
            <a:noFill/>
          </p:spPr>
          <p:txBody>
            <a:bodyPr wrap="none" rtlCol="0">
              <a:spAutoFit/>
            </a:bodyPr>
            <a:lstStyle/>
            <a:p>
              <a:r>
                <a:rPr lang="en-NL" sz="1200">
                  <a:solidFill>
                    <a:schemeClr val="tx1">
                      <a:lumMod val="50000"/>
                      <a:lumOff val="50000"/>
                    </a:schemeClr>
                  </a:solidFill>
                  <a:latin typeface="Helvetica Neue" panose="02000503000000020004" pitchFamily="2" charset="0"/>
                  <a:ea typeface="Helvetica Neue" panose="02000503000000020004" pitchFamily="2" charset="0"/>
                  <a:cs typeface="Helvetica Neue" panose="02000503000000020004" pitchFamily="2" charset="0"/>
                </a:rPr>
                <a:t>Figure 2: Vision of AIOps from Dang et al. (2019)  </a:t>
              </a:r>
            </a:p>
          </p:txBody>
        </p:sp>
      </p:grpSp>
    </p:spTree>
    <p:extLst>
      <p:ext uri="{BB962C8B-B14F-4D97-AF65-F5344CB8AC3E}">
        <p14:creationId xmlns:p14="http://schemas.microsoft.com/office/powerpoint/2010/main" val="150874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03F604-76B6-CE49-A97C-3810FCF409CD}"/>
              </a:ext>
            </a:extLst>
          </p:cNvPr>
          <p:cNvGrpSpPr/>
          <p:nvPr/>
        </p:nvGrpSpPr>
        <p:grpSpPr>
          <a:xfrm>
            <a:off x="445308" y="389171"/>
            <a:ext cx="1939250" cy="369332"/>
            <a:chOff x="445308" y="389171"/>
            <a:chExt cx="1939250" cy="369332"/>
          </a:xfrm>
        </p:grpSpPr>
        <p:pic>
          <p:nvPicPr>
            <p:cNvPr id="6" name="Picture 5">
              <a:extLst>
                <a:ext uri="{FF2B5EF4-FFF2-40B4-BE49-F238E27FC236}">
                  <a16:creationId xmlns:a16="http://schemas.microsoft.com/office/drawing/2014/main" id="{30EC3635-3AE8-8644-A8A3-48A89DA69895}"/>
                </a:ext>
              </a:extLst>
            </p:cNvPr>
            <p:cNvPicPr>
              <a:picLocks noChangeAspect="1"/>
            </p:cNvPicPr>
            <p:nvPr/>
          </p:nvPicPr>
          <p:blipFill>
            <a:blip r:embed="rId2"/>
            <a:stretch>
              <a:fillRect/>
            </a:stretch>
          </p:blipFill>
          <p:spPr>
            <a:xfrm>
              <a:off x="445308" y="450825"/>
              <a:ext cx="127569" cy="246025"/>
            </a:xfrm>
            <a:prstGeom prst="rect">
              <a:avLst/>
            </a:prstGeom>
          </p:spPr>
        </p:pic>
        <p:sp>
          <p:nvSpPr>
            <p:cNvPr id="11" name="Rectangle 10">
              <a:extLst>
                <a:ext uri="{FF2B5EF4-FFF2-40B4-BE49-F238E27FC236}">
                  <a16:creationId xmlns:a16="http://schemas.microsoft.com/office/drawing/2014/main" id="{4D266010-B301-6443-9709-207DCB6DBF61}"/>
                </a:ext>
              </a:extLst>
            </p:cNvPr>
            <p:cNvSpPr/>
            <p:nvPr/>
          </p:nvSpPr>
          <p:spPr>
            <a:xfrm>
              <a:off x="661009" y="389171"/>
              <a:ext cx="1723549" cy="369332"/>
            </a:xfrm>
            <a:prstGeom prst="rect">
              <a:avLst/>
            </a:prstGeom>
          </p:spPr>
          <p:txBody>
            <a:bodyPr wrap="none">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Future Impacts</a:t>
              </a:r>
              <a:endParaRPr lang="en-NL">
                <a:latin typeface="Helvetica Neue" panose="02000503000000020004" pitchFamily="2" charset="0"/>
                <a:ea typeface="Helvetica Neue" panose="02000503000000020004" pitchFamily="2" charset="0"/>
                <a:cs typeface="Helvetica Neue" panose="02000503000000020004" pitchFamily="2" charset="0"/>
              </a:endParaRPr>
            </a:p>
          </p:txBody>
        </p:sp>
      </p:grpSp>
      <p:sp>
        <p:nvSpPr>
          <p:cNvPr id="8" name="TextBox 7">
            <a:extLst>
              <a:ext uri="{FF2B5EF4-FFF2-40B4-BE49-F238E27FC236}">
                <a16:creationId xmlns:a16="http://schemas.microsoft.com/office/drawing/2014/main" id="{26A4B25C-6536-AF1E-3587-E10907904C47}"/>
              </a:ext>
            </a:extLst>
          </p:cNvPr>
          <p:cNvSpPr txBox="1"/>
          <p:nvPr/>
        </p:nvSpPr>
        <p:spPr>
          <a:xfrm>
            <a:off x="661009" y="1061812"/>
            <a:ext cx="10312400" cy="4313104"/>
          </a:xfrm>
          <a:prstGeom prst="rect">
            <a:avLst/>
          </a:prstGeom>
          <a:noFill/>
        </p:spPr>
        <p:txBody>
          <a:bodyPr wrap="square" lIns="91440" tIns="45720" rIns="91440" bIns="45720" rtlCol="0" anchor="t">
            <a:spAutoFit/>
          </a:bodyPr>
          <a:lstStyle/>
          <a:p>
            <a:pPr marL="228600" indent="-228600">
              <a:lnSpc>
                <a:spcPct val="200000"/>
              </a:lnSpc>
              <a:spcBef>
                <a:spcPts val="1000"/>
              </a:spcBef>
              <a:buFont typeface="Arial" panose="020B0604020202020204" pitchFamily="34" charset="0"/>
              <a:buChar char="•"/>
              <a:defRPr/>
            </a:pPr>
            <a:r>
              <a:rPr lang="en-GB" sz="1700">
                <a:latin typeface="Helvetica Neue" panose="02000503000000020004"/>
                <a:ea typeface="Times New Roman" panose="02020603050405020304" pitchFamily="18" charset="0"/>
              </a:rPr>
              <a:t>Automation, integration and data correlation </a:t>
            </a:r>
            <a:br>
              <a:rPr lang="en-GB" sz="1700">
                <a:latin typeface="Helvetica Neue" panose="02000503000000020004"/>
                <a:ea typeface="Times New Roman" panose="02020603050405020304" pitchFamily="18" charset="0"/>
              </a:rPr>
            </a:br>
            <a:r>
              <a:rPr lang="en-GB" sz="1700">
                <a:latin typeface="Helvetica Neue" panose="02000503000000020004"/>
                <a:ea typeface="Times New Roman" panose="02020603050405020304" pitchFamily="18" charset="0"/>
              </a:rPr>
              <a:t>systems to advance</a:t>
            </a:r>
            <a:endParaRPr lang="en-GB" sz="1700">
              <a:solidFill>
                <a:prstClr val="black"/>
              </a:solidFill>
              <a:latin typeface="Helvetica Neue" panose="02000503000000020004"/>
              <a:ea typeface="Times New Roman" panose="02020603050405020304" pitchFamily="18" charset="0"/>
            </a:endParaRPr>
          </a:p>
          <a:p>
            <a:pPr marL="228600" indent="-228600">
              <a:lnSpc>
                <a:spcPct val="200000"/>
              </a:lnSpc>
              <a:spcBef>
                <a:spcPts val="1000"/>
              </a:spcBef>
              <a:buFont typeface="Arial" panose="020B0604020202020204" pitchFamily="34" charset="0"/>
              <a:buChar char="•"/>
              <a:defRPr/>
            </a:pPr>
            <a:r>
              <a:rPr lang="en-GB" sz="1700">
                <a:latin typeface="Helvetica Neue" panose="02000503000000020004"/>
                <a:ea typeface="Times New Roman" panose="02020603050405020304" pitchFamily="18" charset="0"/>
              </a:rPr>
              <a:t>Resolving issues faster </a:t>
            </a:r>
            <a:endParaRPr lang="en-GB" sz="1700" b="0" i="0" u="none" strike="noStrike" kern="1200" cap="none" spc="0" normalizeH="0" baseline="0" noProof="0">
              <a:ln>
                <a:noFill/>
              </a:ln>
              <a:solidFill>
                <a:prstClr val="black"/>
              </a:solidFill>
              <a:effectLst/>
              <a:uLnTx/>
              <a:uFillTx/>
              <a:latin typeface="Helvetica Neue" panose="02000503000000020004"/>
              <a:ea typeface="Times New Roman" panose="02020603050405020304" pitchFamily="18" charset="0"/>
            </a:endParaRPr>
          </a:p>
          <a:p>
            <a:pPr marL="228600" indent="-228600">
              <a:lnSpc>
                <a:spcPct val="200000"/>
              </a:lnSpc>
              <a:spcBef>
                <a:spcPts val="1000"/>
              </a:spcBef>
              <a:buFont typeface="Arial" panose="020B0604020202020204" pitchFamily="34" charset="0"/>
              <a:buChar char="•"/>
              <a:defRPr/>
            </a:pPr>
            <a:r>
              <a:rPr lang="en-GB" sz="1700">
                <a:latin typeface="Helvetica Neue" panose="02000503000000020004"/>
                <a:ea typeface="Times New Roman" panose="02020603050405020304" pitchFamily="18" charset="0"/>
              </a:rPr>
              <a:t>Increased efficiency &amp; customer service</a:t>
            </a:r>
            <a:endParaRPr lang="en-GB" sz="1700">
              <a:solidFill>
                <a:prstClr val="black"/>
              </a:solidFill>
              <a:latin typeface="Helvetica Neue" panose="02000503000000020004"/>
              <a:ea typeface="Times New Roman" panose="02020603050405020304" pitchFamily="18" charset="0"/>
            </a:endParaRPr>
          </a:p>
          <a:p>
            <a:pPr marL="228600" indent="-228600">
              <a:lnSpc>
                <a:spcPct val="200000"/>
              </a:lnSpc>
              <a:spcBef>
                <a:spcPts val="1000"/>
              </a:spcBef>
              <a:buFont typeface="Arial" panose="020B0604020202020204" pitchFamily="34" charset="0"/>
              <a:buChar char="•"/>
              <a:defRPr/>
            </a:pPr>
            <a:r>
              <a:rPr lang="en-GB" sz="1700">
                <a:latin typeface="Helvetica Neue" panose="02000503000000020004"/>
                <a:ea typeface="Times New Roman" panose="02020603050405020304" pitchFamily="18" charset="0"/>
              </a:rPr>
              <a:t>Reducing downtime</a:t>
            </a:r>
          </a:p>
          <a:p>
            <a:pPr marL="228600" indent="-228600">
              <a:lnSpc>
                <a:spcPct val="200000"/>
              </a:lnSpc>
              <a:spcBef>
                <a:spcPts val="1000"/>
              </a:spcBef>
              <a:buFont typeface="Arial" panose="020B0604020202020204" pitchFamily="34" charset="0"/>
              <a:buChar char="•"/>
              <a:defRPr/>
            </a:pPr>
            <a:r>
              <a:rPr lang="en-GB" sz="1700">
                <a:latin typeface="Helvetica Neue" panose="02000503000000020004"/>
                <a:ea typeface="Times New Roman" panose="02020603050405020304" pitchFamily="18" charset="0"/>
              </a:rPr>
              <a:t>Quality improvements</a:t>
            </a:r>
          </a:p>
          <a:p>
            <a:pPr>
              <a:lnSpc>
                <a:spcPct val="200000"/>
              </a:lnSpc>
              <a:spcBef>
                <a:spcPts val="1000"/>
              </a:spcBef>
              <a:defRPr/>
            </a:pPr>
            <a:endParaRPr lang="en-GB" sz="1700">
              <a:solidFill>
                <a:prstClr val="black"/>
              </a:solidFill>
              <a:latin typeface="Helvetica Neue" panose="02000503000000020004"/>
              <a:ea typeface="Times New Roman" panose="02020603050405020304" pitchFamily="18" charset="0"/>
            </a:endParaRPr>
          </a:p>
        </p:txBody>
      </p:sp>
      <p:pic>
        <p:nvPicPr>
          <p:cNvPr id="4" name="Picture 4" descr="Diagram&#10;&#10;Description automatically generated">
            <a:extLst>
              <a:ext uri="{FF2B5EF4-FFF2-40B4-BE49-F238E27FC236}">
                <a16:creationId xmlns:a16="http://schemas.microsoft.com/office/drawing/2014/main" id="{B2075FC0-41E4-1C89-FCEE-F220BACAA017}"/>
              </a:ext>
            </a:extLst>
          </p:cNvPr>
          <p:cNvPicPr>
            <a:picLocks noChangeAspect="1"/>
          </p:cNvPicPr>
          <p:nvPr/>
        </p:nvPicPr>
        <p:blipFill rotWithShape="1">
          <a:blip r:embed="rId3"/>
          <a:srcRect t="591" b="766"/>
          <a:stretch/>
        </p:blipFill>
        <p:spPr>
          <a:xfrm>
            <a:off x="6010275" y="1861850"/>
            <a:ext cx="5553075" cy="3128791"/>
          </a:xfrm>
          <a:prstGeom prst="rect">
            <a:avLst/>
          </a:prstGeom>
        </p:spPr>
      </p:pic>
      <p:sp>
        <p:nvSpPr>
          <p:cNvPr id="5" name="TextBox 4">
            <a:extLst>
              <a:ext uri="{FF2B5EF4-FFF2-40B4-BE49-F238E27FC236}">
                <a16:creationId xmlns:a16="http://schemas.microsoft.com/office/drawing/2014/main" id="{3D2F34D1-5644-BD0F-E199-A69E08003585}"/>
              </a:ext>
            </a:extLst>
          </p:cNvPr>
          <p:cNvSpPr txBox="1"/>
          <p:nvPr/>
        </p:nvSpPr>
        <p:spPr>
          <a:xfrm>
            <a:off x="7186854" y="5155450"/>
            <a:ext cx="3199915" cy="276999"/>
          </a:xfrm>
          <a:prstGeom prst="rect">
            <a:avLst/>
          </a:prstGeom>
          <a:noFill/>
        </p:spPr>
        <p:txBody>
          <a:bodyPr wrap="none" lIns="91440" tIns="45720" rIns="91440" bIns="45720" rtlCol="0" anchor="t">
            <a:spAutoFit/>
          </a:bodyPr>
          <a:lstStyle/>
          <a:p>
            <a:r>
              <a:rPr lang="en-NL" sz="1200">
                <a:solidFill>
                  <a:schemeClr val="tx1">
                    <a:lumMod val="50000"/>
                    <a:lumOff val="50000"/>
                  </a:schemeClr>
                </a:solidFill>
                <a:latin typeface="Helvetica Neue"/>
                <a:ea typeface="Helvetica Neue" panose="02000503000000020004" pitchFamily="2" charset="0"/>
                <a:cs typeface="Helvetica Neue" panose="02000503000000020004" pitchFamily="2" charset="0"/>
              </a:rPr>
              <a:t>Figure 3: Vision of AIOps from Gartner (nd)  </a:t>
            </a:r>
          </a:p>
        </p:txBody>
      </p:sp>
    </p:spTree>
    <p:extLst>
      <p:ext uri="{BB962C8B-B14F-4D97-AF65-F5344CB8AC3E}">
        <p14:creationId xmlns:p14="http://schemas.microsoft.com/office/powerpoint/2010/main" val="257467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03F604-76B6-CE49-A97C-3810FCF409CD}"/>
              </a:ext>
            </a:extLst>
          </p:cNvPr>
          <p:cNvGrpSpPr/>
          <p:nvPr/>
        </p:nvGrpSpPr>
        <p:grpSpPr>
          <a:xfrm>
            <a:off x="445308" y="389171"/>
            <a:ext cx="2926700" cy="369332"/>
            <a:chOff x="445308" y="389171"/>
            <a:chExt cx="2926700" cy="369332"/>
          </a:xfrm>
        </p:grpSpPr>
        <p:pic>
          <p:nvPicPr>
            <p:cNvPr id="6" name="Picture 5">
              <a:extLst>
                <a:ext uri="{FF2B5EF4-FFF2-40B4-BE49-F238E27FC236}">
                  <a16:creationId xmlns:a16="http://schemas.microsoft.com/office/drawing/2014/main" id="{30EC3635-3AE8-8644-A8A3-48A89DA69895}"/>
                </a:ext>
              </a:extLst>
            </p:cNvPr>
            <p:cNvPicPr>
              <a:picLocks noChangeAspect="1"/>
            </p:cNvPicPr>
            <p:nvPr/>
          </p:nvPicPr>
          <p:blipFill>
            <a:blip r:embed="rId2"/>
            <a:stretch>
              <a:fillRect/>
            </a:stretch>
          </p:blipFill>
          <p:spPr>
            <a:xfrm>
              <a:off x="445308" y="450825"/>
              <a:ext cx="127569" cy="246025"/>
            </a:xfrm>
            <a:prstGeom prst="rect">
              <a:avLst/>
            </a:prstGeom>
          </p:spPr>
        </p:pic>
        <p:sp>
          <p:nvSpPr>
            <p:cNvPr id="11" name="Rectangle 10">
              <a:extLst>
                <a:ext uri="{FF2B5EF4-FFF2-40B4-BE49-F238E27FC236}">
                  <a16:creationId xmlns:a16="http://schemas.microsoft.com/office/drawing/2014/main" id="{4D266010-B301-6443-9709-207DCB6DBF61}"/>
                </a:ext>
              </a:extLst>
            </p:cNvPr>
            <p:cNvSpPr/>
            <p:nvPr/>
          </p:nvSpPr>
          <p:spPr>
            <a:xfrm>
              <a:off x="661009" y="389171"/>
              <a:ext cx="2710999" cy="369332"/>
            </a:xfrm>
            <a:prstGeom prst="rect">
              <a:avLst/>
            </a:prstGeom>
          </p:spPr>
          <p:txBody>
            <a:bodyPr wrap="none">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Comparative Importance</a:t>
              </a:r>
              <a:endParaRPr lang="en-NL">
                <a:latin typeface="Helvetica Neue" panose="02000503000000020004" pitchFamily="2" charset="0"/>
                <a:ea typeface="Helvetica Neue" panose="02000503000000020004" pitchFamily="2" charset="0"/>
                <a:cs typeface="Helvetica Neue" panose="02000503000000020004" pitchFamily="2" charset="0"/>
              </a:endParaRPr>
            </a:p>
          </p:txBody>
        </p:sp>
      </p:grpSp>
      <p:sp>
        <p:nvSpPr>
          <p:cNvPr id="7" name="TextBox 6">
            <a:extLst>
              <a:ext uri="{FF2B5EF4-FFF2-40B4-BE49-F238E27FC236}">
                <a16:creationId xmlns:a16="http://schemas.microsoft.com/office/drawing/2014/main" id="{71C3335C-CF2C-45D8-9999-064A8A4304BA}"/>
              </a:ext>
            </a:extLst>
          </p:cNvPr>
          <p:cNvSpPr txBox="1"/>
          <p:nvPr/>
        </p:nvSpPr>
        <p:spPr>
          <a:xfrm>
            <a:off x="661009" y="1111239"/>
            <a:ext cx="10312400" cy="4291496"/>
          </a:xfrm>
          <a:prstGeom prst="rect">
            <a:avLst/>
          </a:prstGeom>
          <a:noFill/>
        </p:spPr>
        <p:txBody>
          <a:bodyPr wrap="square" lIns="91440" tIns="45720" rIns="91440" bIns="45720" rtlCol="0" anchor="t">
            <a:spAutoFit/>
          </a:bodyPr>
          <a:lstStyle/>
          <a:p>
            <a:pPr>
              <a:lnSpc>
                <a:spcPct val="150000"/>
              </a:lnSpc>
              <a:spcBef>
                <a:spcPts val="1000"/>
              </a:spcBef>
              <a:defRPr/>
            </a:pPr>
            <a:r>
              <a:rPr lang="en-GB">
                <a:latin typeface="Helvetica Neue" panose="02000503000000020004"/>
                <a:ea typeface="Times New Roman" panose="02020603050405020304" pitchFamily="18" charset="0"/>
              </a:rPr>
              <a:t>Although there are many current useful and future trends, we believe AIOps is the most important as:</a:t>
            </a:r>
            <a:endParaRPr lang="en-GB">
              <a:solidFill>
                <a:prstClr val="black"/>
              </a:solidFill>
              <a:latin typeface="Helvetica Neue" panose="02000503000000020004"/>
              <a:ea typeface="Times New Roman" panose="02020603050405020304" pitchFamily="18" charset="0"/>
            </a:endParaRPr>
          </a:p>
          <a:p>
            <a:pPr marL="285750" indent="-285750">
              <a:lnSpc>
                <a:spcPct val="150000"/>
              </a:lnSpc>
              <a:spcBef>
                <a:spcPts val="1000"/>
              </a:spcBef>
              <a:buFont typeface="Arial"/>
              <a:buChar char="•"/>
              <a:defRPr/>
            </a:pPr>
            <a:r>
              <a:rPr lang="en-GB">
                <a:latin typeface="Helvetica Neue" panose="02000503000000020004" pitchFamily="2" charset="0"/>
                <a:ea typeface="Helvetica Neue" panose="02000503000000020004" pitchFamily="2" charset="0"/>
                <a:cs typeface="Helvetica Neue" panose="02000503000000020004" pitchFamily="2" charset="0"/>
              </a:rPr>
              <a:t>IT Ops teams must manage larger and larger more complex data and scenarios generated by modern IT systems (</a:t>
            </a:r>
            <a:r>
              <a:rPr lang="en-GB" b="0" i="0">
                <a:solidFill>
                  <a:srgbClr val="222222"/>
                </a:solidFill>
                <a:effectLst/>
                <a:latin typeface="Helvetica Neue" panose="02000503000000020004" pitchFamily="2" charset="0"/>
                <a:ea typeface="Helvetica Neue" panose="02000503000000020004" pitchFamily="2" charset="0"/>
                <a:cs typeface="Helvetica Neue" panose="02000503000000020004" pitchFamily="2" charset="0"/>
              </a:rPr>
              <a:t>Masood &amp; Hashmi, 2019.). As systems improve in the future this issue is one that must be addressed. AIOps offers a solution to this.</a:t>
            </a:r>
          </a:p>
          <a:p>
            <a:pPr marL="285750" indent="-285750">
              <a:lnSpc>
                <a:spcPct val="150000"/>
              </a:lnSpc>
              <a:spcBef>
                <a:spcPts val="1000"/>
              </a:spcBef>
              <a:buFont typeface="Arial"/>
              <a:buChar char="•"/>
              <a:defRPr/>
            </a:pPr>
            <a:r>
              <a:rPr lang="en-GB">
                <a:latin typeface="Helvetica Neue" panose="02000503000000020004" pitchFamily="2" charset="0"/>
                <a:ea typeface="Helvetica Neue" panose="02000503000000020004" pitchFamily="2" charset="0"/>
                <a:cs typeface="Helvetica Neue" panose="02000503000000020004" pitchFamily="2" charset="0"/>
              </a:rPr>
              <a:t>AIOps leverages available technologies to automate some of the data intensive processes. </a:t>
            </a:r>
          </a:p>
          <a:p>
            <a:pPr marL="285750" indent="-285750">
              <a:lnSpc>
                <a:spcPct val="150000"/>
              </a:lnSpc>
              <a:spcBef>
                <a:spcPts val="1000"/>
              </a:spcBef>
              <a:buFont typeface="Arial"/>
              <a:buChar char="•"/>
              <a:defRPr/>
            </a:pPr>
            <a:r>
              <a:rPr lang="en-GB" b="0" i="0" u="none" strike="noStrike" kern="1200" cap="none" spc="0" normalizeH="0" baseline="0" noProof="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Allows a form of predictive maintenance to Ops processes to predict</a:t>
            </a:r>
            <a:r>
              <a:rPr lang="en-GB">
                <a:solidFill>
                  <a:prstClr val="black"/>
                </a:solidFill>
                <a:latin typeface="Helvetica Neue" panose="02000503000000020004" pitchFamily="2" charset="0"/>
                <a:ea typeface="Helvetica Neue" panose="02000503000000020004" pitchFamily="2" charset="0"/>
                <a:cs typeface="Helvetica Neue" panose="02000503000000020004" pitchFamily="2" charset="0"/>
              </a:rPr>
              <a:t> issues. Other trends are focused around the handling the outcomes of various issues not foretelling them. </a:t>
            </a:r>
          </a:p>
          <a:p>
            <a:pPr marL="285750" indent="-285750">
              <a:lnSpc>
                <a:spcPct val="150000"/>
              </a:lnSpc>
              <a:spcBef>
                <a:spcPts val="1000"/>
              </a:spcBef>
              <a:buFont typeface="Arial"/>
              <a:buChar char="•"/>
              <a:defRPr/>
            </a:pPr>
            <a:r>
              <a:rPr lang="en-GB">
                <a:solidFill>
                  <a:prstClr val="black"/>
                </a:solidFill>
                <a:latin typeface="Helvetica Neue" panose="02000503000000020004" pitchFamily="2" charset="0"/>
                <a:ea typeface="Helvetica Neue" panose="02000503000000020004" pitchFamily="2" charset="0"/>
                <a:cs typeface="Helvetica Neue" panose="02000503000000020004" pitchFamily="2" charset="0"/>
              </a:rPr>
              <a:t>I</a:t>
            </a:r>
            <a:r>
              <a:rPr lang="en-GB" b="0" i="0" u="none" strike="noStrike" kern="1200" cap="none" spc="0" normalizeH="0" baseline="0" noProof="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 considered as the ultimate solution for IT O&amp;M </a:t>
            </a:r>
            <a:r>
              <a:rPr lang="en-GB">
                <a:latin typeface="Helvetica Neue" panose="02000503000000020004" pitchFamily="2" charset="0"/>
                <a:ea typeface="Helvetica Neue" panose="02000503000000020004" pitchFamily="2" charset="0"/>
                <a:cs typeface="Helvetica Neue" panose="02000503000000020004" pitchFamily="2" charset="0"/>
              </a:rPr>
              <a:t>(Shen et al., 2020).</a:t>
            </a:r>
            <a:endParaRPr lang="en-GB">
              <a:solidFill>
                <a:prstClr val="black"/>
              </a:solidFill>
              <a:latin typeface="Helvetica Neue" panose="02000503000000020004"/>
              <a:ea typeface="Times New Roman" panose="02020603050405020304" pitchFamily="18" charset="0"/>
            </a:endParaRPr>
          </a:p>
        </p:txBody>
      </p:sp>
    </p:spTree>
    <p:extLst>
      <p:ext uri="{BB962C8B-B14F-4D97-AF65-F5344CB8AC3E}">
        <p14:creationId xmlns:p14="http://schemas.microsoft.com/office/powerpoint/2010/main" val="58544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03F604-76B6-CE49-A97C-3810FCF409CD}"/>
              </a:ext>
            </a:extLst>
          </p:cNvPr>
          <p:cNvGrpSpPr/>
          <p:nvPr/>
        </p:nvGrpSpPr>
        <p:grpSpPr>
          <a:xfrm>
            <a:off x="445308" y="389171"/>
            <a:ext cx="1561582" cy="369332"/>
            <a:chOff x="445308" y="389171"/>
            <a:chExt cx="1561582" cy="369332"/>
          </a:xfrm>
        </p:grpSpPr>
        <p:pic>
          <p:nvPicPr>
            <p:cNvPr id="6" name="Picture 5">
              <a:extLst>
                <a:ext uri="{FF2B5EF4-FFF2-40B4-BE49-F238E27FC236}">
                  <a16:creationId xmlns:a16="http://schemas.microsoft.com/office/drawing/2014/main" id="{30EC3635-3AE8-8644-A8A3-48A89DA69895}"/>
                </a:ext>
              </a:extLst>
            </p:cNvPr>
            <p:cNvPicPr>
              <a:picLocks noChangeAspect="1"/>
            </p:cNvPicPr>
            <p:nvPr/>
          </p:nvPicPr>
          <p:blipFill>
            <a:blip r:embed="rId2"/>
            <a:stretch>
              <a:fillRect/>
            </a:stretch>
          </p:blipFill>
          <p:spPr>
            <a:xfrm>
              <a:off x="445308" y="450825"/>
              <a:ext cx="127569" cy="246025"/>
            </a:xfrm>
            <a:prstGeom prst="rect">
              <a:avLst/>
            </a:prstGeom>
          </p:spPr>
        </p:pic>
        <p:sp>
          <p:nvSpPr>
            <p:cNvPr id="11" name="Rectangle 10">
              <a:extLst>
                <a:ext uri="{FF2B5EF4-FFF2-40B4-BE49-F238E27FC236}">
                  <a16:creationId xmlns:a16="http://schemas.microsoft.com/office/drawing/2014/main" id="{4D266010-B301-6443-9709-207DCB6DBF61}"/>
                </a:ext>
              </a:extLst>
            </p:cNvPr>
            <p:cNvSpPr/>
            <p:nvPr/>
          </p:nvSpPr>
          <p:spPr>
            <a:xfrm>
              <a:off x="661009" y="389171"/>
              <a:ext cx="1345881" cy="369332"/>
            </a:xfrm>
            <a:prstGeom prst="rect">
              <a:avLst/>
            </a:prstGeom>
          </p:spPr>
          <p:txBody>
            <a:bodyPr wrap="none">
              <a:spAutoFit/>
            </a:bodyPr>
            <a:lstStyle/>
            <a:p>
              <a:r>
                <a:rPr lang="en-GB">
                  <a:latin typeface="Helvetica Neue" panose="02000503000000020004" pitchFamily="2" charset="0"/>
                  <a:ea typeface="Helvetica Neue" panose="02000503000000020004" pitchFamily="2" charset="0"/>
                  <a:cs typeface="Helvetica Neue" panose="02000503000000020004" pitchFamily="2" charset="0"/>
                </a:rPr>
                <a:t>References</a:t>
              </a:r>
              <a:endParaRPr lang="en-NL" sz="1400">
                <a:latin typeface="Helvetica Neue" panose="02000503000000020004" pitchFamily="2" charset="0"/>
                <a:ea typeface="Helvetica Neue" panose="02000503000000020004" pitchFamily="2" charset="0"/>
                <a:cs typeface="Helvetica Neue" panose="02000503000000020004" pitchFamily="2" charset="0"/>
              </a:endParaRPr>
            </a:p>
          </p:txBody>
        </p:sp>
      </p:grpSp>
      <p:sp>
        <p:nvSpPr>
          <p:cNvPr id="3" name="TextBox 2">
            <a:extLst>
              <a:ext uri="{FF2B5EF4-FFF2-40B4-BE49-F238E27FC236}">
                <a16:creationId xmlns:a16="http://schemas.microsoft.com/office/drawing/2014/main" id="{3B7A0B2F-C97F-4399-95B5-66BDE284D891}"/>
              </a:ext>
            </a:extLst>
          </p:cNvPr>
          <p:cNvSpPr txBox="1"/>
          <p:nvPr/>
        </p:nvSpPr>
        <p:spPr>
          <a:xfrm>
            <a:off x="841632" y="1125933"/>
            <a:ext cx="10312400" cy="5262979"/>
          </a:xfrm>
          <a:prstGeom prst="rect">
            <a:avLst/>
          </a:prstGeom>
          <a:noFill/>
        </p:spPr>
        <p:txBody>
          <a:bodyPr wrap="square" lIns="91440" tIns="45720" rIns="91440" bIns="45720" rtlCol="0" anchor="t">
            <a:spAutoFit/>
          </a:bodyPr>
          <a:lstStyle/>
          <a:p>
            <a:r>
              <a:rPr lang="en-GB" sz="1400">
                <a:effectLst/>
                <a:latin typeface="Arial Nova"/>
                <a:ea typeface="Helvetica Neue" panose="02000503000000020004" pitchFamily="2" charset="0"/>
                <a:cs typeface="Helvetica Neue" panose="02000503000000020004" pitchFamily="2" charset="0"/>
              </a:rPr>
              <a:t>Dang, Y., Lin, Q. &amp; Huang, P. (2019) ‘AIOps: Real-World Challenges and Research Innovations’, </a:t>
            </a:r>
            <a:r>
              <a:rPr lang="en-GB" sz="1400" i="1">
                <a:effectLst/>
                <a:latin typeface="Arial Nova"/>
                <a:ea typeface="Helvetica Neue" panose="02000503000000020004" pitchFamily="2" charset="0"/>
                <a:cs typeface="Helvetica Neue" panose="02000503000000020004" pitchFamily="2" charset="0"/>
              </a:rPr>
              <a:t>2019 IEEE/ACM 41st International Conference on Software Engineering: Companion Proceedings (ICSE-Companion)</a:t>
            </a:r>
            <a:r>
              <a:rPr lang="en-GB" sz="1400">
                <a:effectLst/>
                <a:latin typeface="Arial Nova"/>
                <a:ea typeface="Helvetica Neue" panose="02000503000000020004" pitchFamily="2" charset="0"/>
                <a:cs typeface="Helvetica Neue" panose="02000503000000020004" pitchFamily="2" charset="0"/>
              </a:rPr>
              <a:t>. 4-5.</a:t>
            </a:r>
          </a:p>
          <a:p>
            <a:endParaRPr lang="en-GB" sz="1400">
              <a:latin typeface="Arial Nova"/>
              <a:ea typeface="+mn-lt"/>
              <a:cs typeface="+mn-lt"/>
            </a:endParaRPr>
          </a:p>
          <a:p>
            <a:r>
              <a:rPr lang="en-GB" sz="1400">
                <a:latin typeface="Arial Nova"/>
                <a:ea typeface="+mn-lt"/>
                <a:cs typeface="+mn-lt"/>
              </a:rPr>
              <a:t>Gartner (2022) </a:t>
            </a:r>
            <a:r>
              <a:rPr lang="en-GB" sz="1400" i="1">
                <a:latin typeface="Arial Nova"/>
                <a:ea typeface="+mn-lt"/>
                <a:cs typeface="+mn-lt"/>
              </a:rPr>
              <a:t>Definition of AIOps (Artificial Intelligence for IT Operations) - Gartner Information Technology Glossary</a:t>
            </a:r>
            <a:r>
              <a:rPr lang="en-GB" sz="1400">
                <a:latin typeface="Arial Nova"/>
                <a:ea typeface="+mn-lt"/>
                <a:cs typeface="+mn-lt"/>
              </a:rPr>
              <a:t>. [online] Available at: &lt;https://</a:t>
            </a:r>
            <a:r>
              <a:rPr lang="en-GB" sz="1400" err="1">
                <a:latin typeface="Arial Nova"/>
                <a:ea typeface="+mn-lt"/>
                <a:cs typeface="+mn-lt"/>
              </a:rPr>
              <a:t>www.gartner.com</a:t>
            </a:r>
            <a:r>
              <a:rPr lang="en-GB" sz="1400">
                <a:latin typeface="Arial Nova"/>
                <a:ea typeface="+mn-lt"/>
                <a:cs typeface="+mn-lt"/>
              </a:rPr>
              <a:t>/</a:t>
            </a:r>
            <a:r>
              <a:rPr lang="en-GB" sz="1400" err="1">
                <a:latin typeface="Arial Nova"/>
                <a:ea typeface="+mn-lt"/>
                <a:cs typeface="+mn-lt"/>
              </a:rPr>
              <a:t>en</a:t>
            </a:r>
            <a:r>
              <a:rPr lang="en-GB" sz="1400">
                <a:latin typeface="Arial Nova"/>
                <a:ea typeface="+mn-lt"/>
                <a:cs typeface="+mn-lt"/>
              </a:rPr>
              <a:t>/information-technology/glossary/</a:t>
            </a:r>
            <a:r>
              <a:rPr lang="en-GB" sz="1400" err="1">
                <a:latin typeface="Arial Nova"/>
                <a:ea typeface="+mn-lt"/>
                <a:cs typeface="+mn-lt"/>
              </a:rPr>
              <a:t>aiops</a:t>
            </a:r>
            <a:r>
              <a:rPr lang="en-GB" sz="1400">
                <a:latin typeface="Arial Nova"/>
                <a:ea typeface="+mn-lt"/>
                <a:cs typeface="+mn-lt"/>
              </a:rPr>
              <a:t>-artificial-intelligence-operations&gt; [Accessed 25 May 2022].</a:t>
            </a:r>
            <a:endParaRPr lang="en-GB" sz="1400">
              <a:latin typeface="Arial Nova"/>
              <a:cs typeface="Calibri"/>
            </a:endParaRPr>
          </a:p>
          <a:p>
            <a:endParaRPr lang="en-GB" sz="1400">
              <a:latin typeface="Arial Nova"/>
              <a:ea typeface="Helvetica Neue" panose="02000503000000020004" pitchFamily="2" charset="0"/>
              <a:cs typeface="Helvetica Neue" panose="02000503000000020004" pitchFamily="2" charset="0"/>
            </a:endParaRPr>
          </a:p>
          <a:p>
            <a:r>
              <a:rPr lang="en-US" sz="1400">
                <a:latin typeface="Arial Nova"/>
                <a:ea typeface="Helvetica Neue" panose="02000503000000020004" pitchFamily="2" charset="0"/>
                <a:cs typeface="Helvetica Neue" panose="02000503000000020004" pitchFamily="2" charset="0"/>
              </a:rPr>
              <a:t>IBM (2020) AIOps. Available from: https://</a:t>
            </a:r>
            <a:r>
              <a:rPr lang="en-US" sz="1400" err="1">
                <a:latin typeface="Arial Nova"/>
                <a:ea typeface="Helvetica Neue" panose="02000503000000020004" pitchFamily="2" charset="0"/>
                <a:cs typeface="Helvetica Neue" panose="02000503000000020004" pitchFamily="2" charset="0"/>
              </a:rPr>
              <a:t>www.ibm.com</a:t>
            </a:r>
            <a:r>
              <a:rPr lang="en-US" sz="1400">
                <a:latin typeface="Arial Nova"/>
                <a:ea typeface="Helvetica Neue" panose="02000503000000020004" pitchFamily="2" charset="0"/>
                <a:cs typeface="Helvetica Neue" panose="02000503000000020004" pitchFamily="2" charset="0"/>
              </a:rPr>
              <a:t>/cloud/learn/</a:t>
            </a:r>
            <a:r>
              <a:rPr lang="en-US" sz="1400" err="1">
                <a:latin typeface="Arial Nova"/>
                <a:ea typeface="Helvetica Neue" panose="02000503000000020004" pitchFamily="2" charset="0"/>
                <a:cs typeface="Helvetica Neue" panose="02000503000000020004" pitchFamily="2" charset="0"/>
              </a:rPr>
              <a:t>aiops</a:t>
            </a:r>
            <a:r>
              <a:rPr lang="en-US" sz="1400">
                <a:latin typeface="Arial Nova"/>
                <a:ea typeface="Helvetica Neue" panose="02000503000000020004" pitchFamily="2" charset="0"/>
                <a:cs typeface="Helvetica Neue" panose="02000503000000020004" pitchFamily="2" charset="0"/>
              </a:rPr>
              <a:t> [Accessed 24 May 2022].</a:t>
            </a:r>
          </a:p>
          <a:p>
            <a:endParaRPr lang="en-US" sz="1400">
              <a:latin typeface="Arial Nova"/>
              <a:ea typeface="Helvetica Neue" panose="02000503000000020004" pitchFamily="2" charset="0"/>
              <a:cs typeface="Helvetica Neue" panose="02000503000000020004" pitchFamily="2" charset="0"/>
            </a:endParaRPr>
          </a:p>
          <a:p>
            <a:r>
              <a:rPr lang="en-US" sz="1400">
                <a:latin typeface="Arial Nova"/>
                <a:ea typeface="Helvetica Neue" panose="02000503000000020004" pitchFamily="2" charset="0"/>
                <a:cs typeface="Helvetica Neue" panose="02000503000000020004" pitchFamily="2" charset="0"/>
              </a:rPr>
              <a:t>Khan, M., Khan, A., Khan, F., Khan, M. &amp; </a:t>
            </a:r>
            <a:r>
              <a:rPr lang="en-US" sz="1400" err="1">
                <a:latin typeface="Arial Nova"/>
                <a:ea typeface="Helvetica Neue" panose="02000503000000020004" pitchFamily="2" charset="0"/>
                <a:cs typeface="Helvetica Neue" panose="02000503000000020004" pitchFamily="2" charset="0"/>
              </a:rPr>
              <a:t>Whangbo</a:t>
            </a:r>
            <a:r>
              <a:rPr lang="en-US" sz="1400">
                <a:latin typeface="Arial Nova"/>
                <a:ea typeface="Helvetica Neue" panose="02000503000000020004" pitchFamily="2" charset="0"/>
                <a:cs typeface="Helvetica Neue" panose="02000503000000020004" pitchFamily="2" charset="0"/>
              </a:rPr>
              <a:t>, T. (2022) Critical Challenges to Adopt DevOps Culture in Software Organizations: A Systematic Review. </a:t>
            </a:r>
            <a:r>
              <a:rPr lang="en-US" sz="1400" i="1">
                <a:latin typeface="Arial Nova"/>
                <a:ea typeface="Helvetica Neue" panose="02000503000000020004" pitchFamily="2" charset="0"/>
                <a:cs typeface="Helvetica Neue" panose="02000503000000020004" pitchFamily="2" charset="0"/>
              </a:rPr>
              <a:t>IEEE Access</a:t>
            </a:r>
            <a:r>
              <a:rPr lang="en-US" sz="1400">
                <a:latin typeface="Arial Nova"/>
                <a:ea typeface="Helvetica Neue" panose="02000503000000020004" pitchFamily="2" charset="0"/>
                <a:cs typeface="Helvetica Neue" panose="02000503000000020004" pitchFamily="2" charset="0"/>
              </a:rPr>
              <a:t> 10(1): 14339-14349.</a:t>
            </a:r>
          </a:p>
          <a:p>
            <a:endParaRPr lang="en-US" sz="1400">
              <a:latin typeface="Arial Nova"/>
              <a:ea typeface="Helvetica Neue" panose="02000503000000020004" pitchFamily="2" charset="0"/>
              <a:cs typeface="Helvetica Neue" panose="02000503000000020004" pitchFamily="2" charset="0"/>
            </a:endParaRPr>
          </a:p>
          <a:p>
            <a:r>
              <a:rPr lang="en-US" sz="1400" err="1">
                <a:latin typeface="Arial Nova"/>
                <a:ea typeface="Helvetica Neue" panose="02000503000000020004" pitchFamily="2" charset="0"/>
                <a:cs typeface="Helvetica Neue" panose="02000503000000020004" pitchFamily="2" charset="0"/>
              </a:rPr>
              <a:t>Leite</a:t>
            </a:r>
            <a:r>
              <a:rPr lang="en-US" sz="1400">
                <a:latin typeface="Arial Nova"/>
                <a:ea typeface="Helvetica Neue" panose="02000503000000020004" pitchFamily="2" charset="0"/>
                <a:cs typeface="Helvetica Neue" panose="02000503000000020004" pitchFamily="2" charset="0"/>
              </a:rPr>
              <a:t>, L., Rocha, C., Kon, F., </a:t>
            </a:r>
            <a:r>
              <a:rPr lang="en-US" sz="1400" err="1">
                <a:latin typeface="Arial Nova"/>
                <a:ea typeface="Helvetica Neue" panose="02000503000000020004" pitchFamily="2" charset="0"/>
                <a:cs typeface="Helvetica Neue" panose="02000503000000020004" pitchFamily="2" charset="0"/>
              </a:rPr>
              <a:t>Milojicic</a:t>
            </a:r>
            <a:r>
              <a:rPr lang="en-US" sz="1400">
                <a:latin typeface="Arial Nova"/>
                <a:ea typeface="Helvetica Neue" panose="02000503000000020004" pitchFamily="2" charset="0"/>
                <a:cs typeface="Helvetica Neue" panose="02000503000000020004" pitchFamily="2" charset="0"/>
              </a:rPr>
              <a:t>, D. &amp; Meirelles, P. (2020) A Survey of DevOps Concepts and Challenges. </a:t>
            </a:r>
            <a:r>
              <a:rPr lang="en-US" sz="1400" i="1">
                <a:latin typeface="Arial Nova"/>
                <a:ea typeface="Helvetica Neue" panose="02000503000000020004" pitchFamily="2" charset="0"/>
                <a:cs typeface="Helvetica Neue" panose="02000503000000020004" pitchFamily="2" charset="0"/>
              </a:rPr>
              <a:t>ACM Computing Surveys</a:t>
            </a:r>
            <a:r>
              <a:rPr lang="en-US" sz="1400">
                <a:latin typeface="Arial Nova"/>
                <a:ea typeface="Helvetica Neue" panose="02000503000000020004" pitchFamily="2" charset="0"/>
                <a:cs typeface="Helvetica Neue" panose="02000503000000020004" pitchFamily="2" charset="0"/>
              </a:rPr>
              <a:t> 52(6): 1-35.</a:t>
            </a:r>
          </a:p>
          <a:p>
            <a:endParaRPr lang="en-US" sz="1400">
              <a:latin typeface="Arial Nova"/>
              <a:ea typeface="Helvetica Neue" panose="02000503000000020004" pitchFamily="2" charset="0"/>
              <a:cs typeface="Helvetica Neue" panose="02000503000000020004" pitchFamily="2" charset="0"/>
            </a:endParaRPr>
          </a:p>
          <a:p>
            <a:r>
              <a:rPr lang="en-US" sz="1400">
                <a:latin typeface="Arial Nova"/>
                <a:ea typeface="Helvetica Neue" panose="02000503000000020004" pitchFamily="2" charset="0"/>
                <a:cs typeface="Helvetica Neue" panose="02000503000000020004" pitchFamily="2" charset="0"/>
              </a:rPr>
              <a:t>Masood, A. &amp; Hashmi, A. (2019) AIOps: predictive analytics &amp; machine learning in operations. In Cognitive Computing Recipes (pp. 359-382). </a:t>
            </a:r>
            <a:r>
              <a:rPr lang="en-US" sz="1400" err="1">
                <a:latin typeface="Arial Nova"/>
                <a:ea typeface="Helvetica Neue" panose="02000503000000020004" pitchFamily="2" charset="0"/>
                <a:cs typeface="Helvetica Neue" panose="02000503000000020004" pitchFamily="2" charset="0"/>
              </a:rPr>
              <a:t>Apress</a:t>
            </a:r>
            <a:r>
              <a:rPr lang="en-US" sz="1400">
                <a:latin typeface="Arial Nova"/>
                <a:ea typeface="Helvetica Neue" panose="02000503000000020004" pitchFamily="2" charset="0"/>
                <a:cs typeface="Helvetica Neue" panose="02000503000000020004" pitchFamily="2" charset="0"/>
              </a:rPr>
              <a:t>, Berkeley, CA.</a:t>
            </a:r>
          </a:p>
          <a:p>
            <a:endParaRPr lang="en-GB" sz="1400">
              <a:latin typeface="Arial Nova"/>
              <a:ea typeface="Helvetica Neue" panose="02000503000000020004" pitchFamily="2" charset="0"/>
              <a:cs typeface="Helvetica Neue" panose="02000503000000020004" pitchFamily="2" charset="0"/>
            </a:endParaRPr>
          </a:p>
          <a:p>
            <a:r>
              <a:rPr lang="en-GB" sz="1400" err="1">
                <a:effectLst/>
                <a:latin typeface="Arial Nova"/>
                <a:ea typeface="Helvetica Neue" panose="02000503000000020004" pitchFamily="2" charset="0"/>
                <a:cs typeface="Helvetica Neue" panose="02000503000000020004" pitchFamily="2" charset="0"/>
              </a:rPr>
              <a:t>Oteyowo</a:t>
            </a:r>
            <a:r>
              <a:rPr lang="en-GB" sz="1400">
                <a:effectLst/>
                <a:latin typeface="Arial Nova"/>
                <a:ea typeface="Helvetica Neue" panose="02000503000000020004" pitchFamily="2" charset="0"/>
                <a:cs typeface="Helvetica Neue" panose="02000503000000020004" pitchFamily="2" charset="0"/>
              </a:rPr>
              <a:t>, T. </a:t>
            </a:r>
            <a:r>
              <a:rPr lang="en-GB" sz="1400">
                <a:latin typeface="Arial Nova"/>
                <a:ea typeface="Helvetica Neue" panose="02000503000000020004" pitchFamily="2" charset="0"/>
                <a:cs typeface="Helvetica Neue" panose="02000503000000020004" pitchFamily="2" charset="0"/>
              </a:rPr>
              <a:t>(2018) DevOps in a Scaling Environment. Available from:</a:t>
            </a:r>
          </a:p>
          <a:p>
            <a:r>
              <a:rPr lang="en-GB" sz="1400">
                <a:latin typeface="Arial Nova"/>
                <a:ea typeface="Helvetica Neue" panose="02000503000000020004" pitchFamily="2" charset="0"/>
                <a:cs typeface="Helvetica Neue" panose="02000503000000020004" pitchFamily="2" charset="0"/>
              </a:rPr>
              <a:t>https://</a:t>
            </a:r>
            <a:r>
              <a:rPr lang="en-GB" sz="1400" err="1">
                <a:latin typeface="Arial Nova"/>
                <a:ea typeface="Helvetica Neue" panose="02000503000000020004" pitchFamily="2" charset="0"/>
                <a:cs typeface="Helvetica Neue" panose="02000503000000020004" pitchFamily="2" charset="0"/>
              </a:rPr>
              <a:t>medium.com</a:t>
            </a:r>
            <a:r>
              <a:rPr lang="en-GB" sz="1400">
                <a:latin typeface="Arial Nova"/>
                <a:ea typeface="Helvetica Neue" panose="02000503000000020004" pitchFamily="2" charset="0"/>
                <a:cs typeface="Helvetica Neue" panose="02000503000000020004" pitchFamily="2" charset="0"/>
              </a:rPr>
              <a:t>/tech-</a:t>
            </a:r>
            <a:r>
              <a:rPr lang="en-GB" sz="1400" err="1">
                <a:latin typeface="Arial Nova"/>
                <a:ea typeface="Helvetica Neue" panose="02000503000000020004" pitchFamily="2" charset="0"/>
                <a:cs typeface="Helvetica Neue" panose="02000503000000020004" pitchFamily="2" charset="0"/>
              </a:rPr>
              <a:t>tajawal</a:t>
            </a:r>
            <a:r>
              <a:rPr lang="en-GB" sz="1400">
                <a:latin typeface="Arial Nova"/>
                <a:ea typeface="Helvetica Neue" panose="02000503000000020004" pitchFamily="2" charset="0"/>
                <a:cs typeface="Helvetica Neue" panose="02000503000000020004" pitchFamily="2" charset="0"/>
              </a:rPr>
              <a:t>/devops-in-a-scaling-environment-9d5416ecb928 </a:t>
            </a:r>
            <a:r>
              <a:rPr lang="en-US" sz="1400">
                <a:latin typeface="Arial Nova"/>
                <a:ea typeface="Helvetica Neue" panose="02000503000000020004" pitchFamily="2" charset="0"/>
                <a:cs typeface="Helvetica Neue" panose="02000503000000020004" pitchFamily="2" charset="0"/>
              </a:rPr>
              <a:t>[Accessed 24 May 2022].</a:t>
            </a:r>
          </a:p>
          <a:p>
            <a:endParaRPr lang="en-US" sz="1400">
              <a:latin typeface="Arial Nova"/>
              <a:ea typeface="Helvetica Neue" panose="02000503000000020004" pitchFamily="2" charset="0"/>
              <a:cs typeface="Helvetica Neue" panose="02000503000000020004" pitchFamily="2" charset="0"/>
            </a:endParaRPr>
          </a:p>
          <a:p>
            <a:r>
              <a:rPr lang="en-US" sz="1400">
                <a:latin typeface="Arial Nova"/>
                <a:ea typeface="Helvetica Neue" panose="02000503000000020004" pitchFamily="2" charset="0"/>
                <a:cs typeface="Helvetica Neue" panose="02000503000000020004" pitchFamily="2" charset="0"/>
              </a:rPr>
              <a:t>Shen, S., Zhang, J., Huang, D. &amp; Xiao, J. (2020) ‘Evolving from Traditional Systems to AIOps: Design, Implementation and Measurements’, </a:t>
            </a:r>
            <a:r>
              <a:rPr lang="en-US" sz="1400" i="1">
                <a:latin typeface="Arial Nova"/>
                <a:ea typeface="Helvetica Neue" panose="02000503000000020004" pitchFamily="2" charset="0"/>
                <a:cs typeface="Helvetica Neue" panose="02000503000000020004" pitchFamily="2" charset="0"/>
              </a:rPr>
              <a:t>2020 IEEE International Conference on Advances in Electrical Engineering and Computer Applications (AEECA)</a:t>
            </a:r>
            <a:r>
              <a:rPr lang="en-US" sz="1400">
                <a:latin typeface="Arial Nova"/>
                <a:ea typeface="Helvetica Neue" panose="02000503000000020004" pitchFamily="2" charset="0"/>
                <a:cs typeface="Helvetica Neue" panose="02000503000000020004" pitchFamily="2" charset="0"/>
              </a:rPr>
              <a:t>. 25-27 August.</a:t>
            </a:r>
          </a:p>
        </p:txBody>
      </p:sp>
    </p:spTree>
    <p:extLst>
      <p:ext uri="{BB962C8B-B14F-4D97-AF65-F5344CB8AC3E}">
        <p14:creationId xmlns:p14="http://schemas.microsoft.com/office/powerpoint/2010/main" val="874642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F75EB48A3DA747B0887D975C5AB1D4" ma:contentTypeVersion="7" ma:contentTypeDescription="Create a new document." ma:contentTypeScope="" ma:versionID="385839de7ea2bc83caabb722302b4a3f">
  <xsd:schema xmlns:xsd="http://www.w3.org/2001/XMLSchema" xmlns:xs="http://www.w3.org/2001/XMLSchema" xmlns:p="http://schemas.microsoft.com/office/2006/metadata/properties" xmlns:ns3="4e6a0e6c-4375-49ae-bfc7-f854ec4616ad" xmlns:ns4="4a6061c6-faa3-4283-b748-efc288b4d14d" targetNamespace="http://schemas.microsoft.com/office/2006/metadata/properties" ma:root="true" ma:fieldsID="4bfda51f3337a47e9d921a9c3be3e4db" ns3:_="" ns4:_="">
    <xsd:import namespace="4e6a0e6c-4375-49ae-bfc7-f854ec4616ad"/>
    <xsd:import namespace="4a6061c6-faa3-4283-b748-efc288b4d1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6a0e6c-4375-49ae-bfc7-f854ec4616a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6061c6-faa3-4283-b748-efc288b4d1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325548-EF9F-450A-A2E2-BEDCE49B58D0}">
  <ds:schemaRefs>
    <ds:schemaRef ds:uri="4a6061c6-faa3-4283-b748-efc288b4d14d"/>
    <ds:schemaRef ds:uri="4e6a0e6c-4375-49ae-bfc7-f854ec4616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78A967F-580C-48A3-B84B-284CD7F10359}">
  <ds:schemaRefs>
    <ds:schemaRef ds:uri="4a6061c6-faa3-4283-b748-efc288b4d14d"/>
    <ds:schemaRef ds:uri="4e6a0e6c-4375-49ae-bfc7-f854ec4616a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E11B186-503C-4095-934F-82B60DC446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Seminar 6 Preparation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dc:title>
  <dc:creator>Smirnov, Andrey</dc:creator>
  <cp:revision>2</cp:revision>
  <dcterms:created xsi:type="dcterms:W3CDTF">2021-02-21T18:01:16Z</dcterms:created>
  <dcterms:modified xsi:type="dcterms:W3CDTF">2022-05-27T12:31:32Z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0x01010065F75EB48A3DA747B0887D975C5AB1D4</vt:lpwstr>
  </property>
</Properties>
</file>